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1.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2.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3.xml" ContentType="application/vnd.openxmlformats-officedocument.drawingml.chartshapes+xml"/>
  <Override PartName="/ppt/notesSlides/notesSlide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4.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5.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6.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7.xml" ContentType="application/vnd.openxmlformats-officedocument.drawingml.chartshape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8.xml" ContentType="application/vnd.openxmlformats-officedocument.drawingml.chartshapes+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9.xml" ContentType="application/vnd.openxmlformats-officedocument.drawingml.chartshapes+xml"/>
  <Override PartName="/ppt/notesSlides/notesSlide6.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drawings/drawing10.xml" ContentType="application/vnd.openxmlformats-officedocument.drawingml.chartshapes+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7.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drawings/drawing11.xml" ContentType="application/vnd.openxmlformats-officedocument.drawingml.chartshapes+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drawings/drawing1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272" r:id="rId5"/>
    <p:sldId id="282" r:id="rId6"/>
    <p:sldId id="291" r:id="rId7"/>
    <p:sldId id="5283" r:id="rId8"/>
    <p:sldId id="5296" r:id="rId9"/>
    <p:sldId id="5285" r:id="rId10"/>
    <p:sldId id="5298" r:id="rId11"/>
    <p:sldId id="5297" r:id="rId12"/>
    <p:sldId id="5327" r:id="rId13"/>
    <p:sldId id="5286" r:id="rId14"/>
    <p:sldId id="5300" r:id="rId15"/>
    <p:sldId id="5301" r:id="rId16"/>
    <p:sldId id="5302" r:id="rId17"/>
    <p:sldId id="5328" r:id="rId18"/>
    <p:sldId id="5332" r:id="rId19"/>
    <p:sldId id="5329" r:id="rId20"/>
    <p:sldId id="5304" r:id="rId21"/>
    <p:sldId id="5312" r:id="rId22"/>
    <p:sldId id="5305" r:id="rId23"/>
    <p:sldId id="5316" r:id="rId24"/>
    <p:sldId id="5314" r:id="rId25"/>
    <p:sldId id="5318" r:id="rId26"/>
    <p:sldId id="5319" r:id="rId27"/>
    <p:sldId id="5330" r:id="rId28"/>
    <p:sldId id="283" r:id="rId29"/>
    <p:sldId id="5288" r:id="rId30"/>
    <p:sldId id="5308" r:id="rId31"/>
    <p:sldId id="5309" r:id="rId32"/>
    <p:sldId id="5348" r:id="rId33"/>
    <p:sldId id="5310" r:id="rId34"/>
    <p:sldId id="5347" r:id="rId35"/>
    <p:sldId id="5331" r:id="rId36"/>
    <p:sldId id="5334" r:id="rId37"/>
    <p:sldId id="5335" r:id="rId38"/>
    <p:sldId id="5336" r:id="rId39"/>
    <p:sldId id="5338" r:id="rId40"/>
    <p:sldId id="5345" r:id="rId41"/>
    <p:sldId id="5349" r:id="rId42"/>
    <p:sldId id="5346" r:id="rId43"/>
    <p:sldId id="5289"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E794826-C1DE-3768-0F20-6DD689675B22}" name="Manisouk, Carol" initials="CM" userId="S::Carol.Manisouk@sdcounty.ca.gov::52583908-2591-4236-b233-6d4a65bc94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2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6" autoAdjust="0"/>
    <p:restoredTop sz="88257" autoAdjust="0"/>
  </p:normalViewPr>
  <p:slideViewPr>
    <p:cSldViewPr snapToGrid="0" showGuides="1">
      <p:cViewPr varScale="1">
        <p:scale>
          <a:sx n="111" d="100"/>
          <a:sy n="111" d="100"/>
        </p:scale>
        <p:origin x="792"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ustlsncsd0004\HHSA\BHS\Population%20Health\EPI\BUDI\2023%20Report\CH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tlsncsd0004\HHSA\BHS\Population%20Health\EPI\BUDI\2024%20Report\ESRI%20Alcohol%20Consumptio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4.xml"/></Relationships>
</file>

<file path=ppt/charts/_rels/chart12.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5.xml"/></Relationships>
</file>

<file path=ppt/charts/_rels/chart16.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6.xml"/></Relationships>
</file>

<file path=ppt/charts/_rels/chart18.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7.xml"/></Relationships>
</file>

<file path=ppt/charts/_rels/chart19.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oleObject" Target="file:///\\ustlsncsd0004\HHSA\BHS\Population%20Health\EPI\BUDI\2024%20Report\CHIS%202019-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9.xml"/></Relationships>
</file>

<file path=ppt/charts/_rels/chart21.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chartUserShapes" Target="../drawings/drawing10.xml"/></Relationships>
</file>

<file path=ppt/charts/_rels/chart22.xml.rels><?xml version="1.0" encoding="UTF-8" standalone="yes"?>
<Relationships xmlns="http://schemas.openxmlformats.org/package/2006/relationships"><Relationship Id="rId3" Type="http://schemas.openxmlformats.org/officeDocument/2006/relationships/oleObject" Target="file:///\\ustlsncsd0004\HHSA\BHS\Population%20Health\EPI\BUDI\2024%20Report\HCAI\EDPD%20Workbook.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CDC%20Wonder%20022025.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CDC%20Wonder%20022025.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25.xml"/><Relationship Id="rId1" Type="http://schemas.microsoft.com/office/2011/relationships/chartStyle" Target="style25.xml"/><Relationship Id="rId4" Type="http://schemas.openxmlformats.org/officeDocument/2006/relationships/chartUserShapes" Target="../drawings/drawing11.xml"/></Relationships>
</file>

<file path=ppt/charts/_rels/chart26.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ustlsncsd0004\HHSA\BHS\Population%20Health\EPI\BUDI\2024%20Report\CHKS%202021-2023_Secondary%20Schools.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ustlsncsd0004\HHSA\BHS\Population%20Health\EPI\BUDI\2024%20Report\Death\AlcoholDeaths_2024.xlsx" TargetMode="External"/><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chartUserShapes" Target="../drawings/drawing12.xml"/></Relationships>
</file>

<file path=ppt/charts/_rels/chart4.xml.rels><?xml version="1.0" encoding="UTF-8" standalone="yes"?>
<Relationships xmlns="http://schemas.openxmlformats.org/package/2006/relationships"><Relationship Id="rId3" Type="http://schemas.openxmlformats.org/officeDocument/2006/relationships/oleObject" Target="file:///\\ustlsncsd0004\HHSA\BHS\Population%20Health\EPI\BUDI\2024%20Report\CHKS%202021-2023_Secondary%20School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tlsncsd0004\HHSA\BHS\Population%20Health\EPI\BUDI\2024%20Report\CHKS%202021-2023_Secondary%20School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tlsncsd0004\HHSA\BHS\Population%20Health\EPI\BUDI\2024%20Report\Survey%20Data\CHKS%202021-2023_Secondary%20School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3" Type="http://schemas.openxmlformats.org/officeDocument/2006/relationships/oleObject" Target="file:///\\ustlsncsd0004\HHSA\BHS\Population%20Health\EPI\BUDI\2024%20Report\SWITRS\Alcohol-Related%20Motor%20Vehicle%20Injuries%20and%20Deaths_2019to2023xlsx.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3" Type="http://schemas.openxmlformats.org/officeDocument/2006/relationships/oleObject" Target="file:///\\ustlsncsd0004\HHSA\BHS\Population%20Health\EPI\BUDI\2024%20Report\SWITRS\Alcohol-Related%20Motor%20Vehicle%20Injuries%20and%20Deaths_2019to2023xlsx.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3" Type="http://schemas.openxmlformats.org/officeDocument/2006/relationships/oleObject" Target="file:///\\ustlsncsd0004\HHSA\BHS\Population%20Health\EPI\BUDI\2024%20Report\SWITRS\Alcohol-Related%20Motor%20Vehicle%20Injuries%20and%20Deaths_2019to2023xlsx.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dirty="0"/>
              <a:t>Percent of </a:t>
            </a:r>
            <a:r>
              <a:rPr lang="en-US" b="1" dirty="0"/>
              <a:t>Teens</a:t>
            </a:r>
            <a:r>
              <a:rPr lang="en-US" dirty="0"/>
              <a:t> Who Have </a:t>
            </a:r>
            <a:r>
              <a:rPr lang="en-US" b="1" dirty="0"/>
              <a:t>Ever Had an Alcoholic Drink </a:t>
            </a:r>
            <a:r>
              <a:rPr lang="en-US" b="0" dirty="0"/>
              <a:t>in</a:t>
            </a:r>
            <a:r>
              <a:rPr lang="en-US" b="0" baseline="0" dirty="0"/>
              <a:t> San Diego County</a:t>
            </a:r>
            <a:r>
              <a:rPr lang="en-US" b="0" dirty="0"/>
              <a:t>, </a:t>
            </a:r>
            <a:r>
              <a:rPr lang="en-US" dirty="0"/>
              <a:t>CHIS 2019-2022</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'Pulled 2023'!$N$33</c:f>
              <c:strCache>
                <c:ptCount val="1"/>
                <c:pt idx="0">
                  <c:v>California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8E6C-4141-B5B5-F5C727E6C253}"/>
                </c:ext>
              </c:extLst>
            </c:dLbl>
            <c:dLbl>
              <c:idx val="2"/>
              <c:delete val="1"/>
              <c:extLst>
                <c:ext xmlns:c15="http://schemas.microsoft.com/office/drawing/2012/chart" uri="{CE6537A1-D6FC-4f65-9D91-7224C49458BB}"/>
                <c:ext xmlns:c16="http://schemas.microsoft.com/office/drawing/2014/chart" uri="{C3380CC4-5D6E-409C-BE32-E72D297353CC}">
                  <c16:uniqueId val="{00000001-8E6C-4141-B5B5-F5C727E6C253}"/>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'Pulled 2023'!$M$34:$M$37</c:f>
              <c:numCache>
                <c:formatCode>General</c:formatCode>
                <c:ptCount val="4"/>
                <c:pt idx="0">
                  <c:v>2019</c:v>
                </c:pt>
                <c:pt idx="1">
                  <c:v>2020</c:v>
                </c:pt>
                <c:pt idx="2">
                  <c:v>2021</c:v>
                </c:pt>
                <c:pt idx="3">
                  <c:v>2022</c:v>
                </c:pt>
              </c:numCache>
            </c:numRef>
          </c:cat>
          <c:val>
            <c:numRef>
              <c:f>'Pulled 2023'!$N$34:$N$37</c:f>
              <c:numCache>
                <c:formatCode>#,##0.0"%"</c:formatCode>
                <c:ptCount val="4"/>
                <c:pt idx="0">
                  <c:v>26.3</c:v>
                </c:pt>
                <c:pt idx="1">
                  <c:v>21.5</c:v>
                </c:pt>
                <c:pt idx="2">
                  <c:v>21.6</c:v>
                </c:pt>
                <c:pt idx="3">
                  <c:v>19.600000000000001</c:v>
                </c:pt>
              </c:numCache>
            </c:numRef>
          </c:val>
          <c:smooth val="0"/>
          <c:extLst>
            <c:ext xmlns:c16="http://schemas.microsoft.com/office/drawing/2014/chart" uri="{C3380CC4-5D6E-409C-BE32-E72D297353CC}">
              <c16:uniqueId val="{00000002-8E6C-4141-B5B5-F5C727E6C253}"/>
            </c:ext>
          </c:extLst>
        </c:ser>
        <c:ser>
          <c:idx val="1"/>
          <c:order val="1"/>
          <c:tx>
            <c:strRef>
              <c:f>'Pulled 2023'!$O$33</c:f>
              <c:strCache>
                <c:ptCount val="1"/>
                <c:pt idx="0">
                  <c:v>San Diego County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3-8E6C-4141-B5B5-F5C727E6C253}"/>
                </c:ext>
              </c:extLst>
            </c:dLbl>
            <c:dLbl>
              <c:idx val="2"/>
              <c:delete val="1"/>
              <c:extLst>
                <c:ext xmlns:c15="http://schemas.microsoft.com/office/drawing/2012/chart" uri="{CE6537A1-D6FC-4f65-9D91-7224C49458BB}"/>
                <c:ext xmlns:c16="http://schemas.microsoft.com/office/drawing/2014/chart" uri="{C3380CC4-5D6E-409C-BE32-E72D297353CC}">
                  <c16:uniqueId val="{00000004-8E6C-4141-B5B5-F5C727E6C253}"/>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'Pulled 2023'!$M$34:$M$37</c:f>
              <c:numCache>
                <c:formatCode>General</c:formatCode>
                <c:ptCount val="4"/>
                <c:pt idx="0">
                  <c:v>2019</c:v>
                </c:pt>
                <c:pt idx="1">
                  <c:v>2020</c:v>
                </c:pt>
                <c:pt idx="2">
                  <c:v>2021</c:v>
                </c:pt>
                <c:pt idx="3">
                  <c:v>2022</c:v>
                </c:pt>
              </c:numCache>
            </c:numRef>
          </c:cat>
          <c:val>
            <c:numRef>
              <c:f>'Pulled 2023'!$O$34:$O$37</c:f>
              <c:numCache>
                <c:formatCode>#,##0.0"%"</c:formatCode>
                <c:ptCount val="4"/>
                <c:pt idx="0">
                  <c:v>35.299999999999997</c:v>
                </c:pt>
                <c:pt idx="1">
                  <c:v>20.2</c:v>
                </c:pt>
                <c:pt idx="2">
                  <c:v>22.2</c:v>
                </c:pt>
                <c:pt idx="3">
                  <c:v>25.6</c:v>
                </c:pt>
              </c:numCache>
            </c:numRef>
          </c:val>
          <c:smooth val="0"/>
          <c:extLst>
            <c:ext xmlns:c16="http://schemas.microsoft.com/office/drawing/2014/chart" uri="{C3380CC4-5D6E-409C-BE32-E72D297353CC}">
              <c16:uniqueId val="{00000005-8E6C-4141-B5B5-F5C727E6C253}"/>
            </c:ext>
          </c:extLst>
        </c:ser>
        <c:dLbls>
          <c:dLblPos val="t"/>
          <c:showLegendKey val="0"/>
          <c:showVal val="1"/>
          <c:showCatName val="0"/>
          <c:showSerName val="0"/>
          <c:showPercent val="0"/>
          <c:showBubbleSize val="0"/>
        </c:dLbls>
        <c:marker val="1"/>
        <c:smooth val="0"/>
        <c:axId val="931795135"/>
        <c:axId val="931770031"/>
      </c:lineChart>
      <c:catAx>
        <c:axId val="931795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31770031"/>
        <c:crosses val="autoZero"/>
        <c:auto val="1"/>
        <c:lblAlgn val="ctr"/>
        <c:lblOffset val="100"/>
        <c:noMultiLvlLbl val="0"/>
      </c:catAx>
      <c:valAx>
        <c:axId val="93177003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317951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1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Percent of </a:t>
            </a:r>
            <a:r>
              <a:rPr lang="en-US" b="1" dirty="0"/>
              <a:t>Alcohol Consumption </a:t>
            </a:r>
            <a:r>
              <a:rPr lang="en-US" dirty="0"/>
              <a:t>Among </a:t>
            </a:r>
            <a:r>
              <a:rPr lang="en-US" b="1" dirty="0"/>
              <a:t>Venue Type </a:t>
            </a:r>
            <a:r>
              <a:rPr lang="en-US" dirty="0"/>
              <a:t>in the </a:t>
            </a:r>
            <a:r>
              <a:rPr lang="en-US" b="1" dirty="0"/>
              <a:t>Past 30 days by HHSA Region </a:t>
            </a:r>
            <a:r>
              <a:rPr lang="en-US" dirty="0"/>
              <a:t>in San Diego County, ESRI 2023</a:t>
            </a:r>
          </a:p>
        </c:rich>
      </c:tx>
      <c:layout>
        <c:manualLayout>
          <c:xMode val="edge"/>
          <c:yMode val="edge"/>
          <c:x val="0.11469950957862146"/>
          <c:y val="1.462950603184901E-2"/>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Charts!$A$5</c:f>
              <c:strCache>
                <c:ptCount val="1"/>
                <c:pt idx="0">
                  <c:v>Central Region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Charts!$B$5:$D$5</c:f>
              <c:numCache>
                <c:formatCode>0%</c:formatCode>
                <c:ptCount val="3"/>
                <c:pt idx="0">
                  <c:v>0.15933831213908109</c:v>
                </c:pt>
                <c:pt idx="1">
                  <c:v>0.14055220807152685</c:v>
                </c:pt>
                <c:pt idx="2">
                  <c:v>0.14326717582332396</c:v>
                </c:pt>
              </c:numCache>
            </c:numRef>
          </c:val>
          <c:extLst>
            <c:ext xmlns:c16="http://schemas.microsoft.com/office/drawing/2014/chart" uri="{C3380CC4-5D6E-409C-BE32-E72D297353CC}">
              <c16:uniqueId val="{00000000-B5F0-403B-BCA8-EECB745D20CC}"/>
            </c:ext>
          </c:extLst>
        </c:ser>
        <c:ser>
          <c:idx val="1"/>
          <c:order val="1"/>
          <c:tx>
            <c:strRef>
              <c:f>Charts!$A$6</c:f>
              <c:strCache>
                <c:ptCount val="1"/>
                <c:pt idx="0">
                  <c:v>East Region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Charts!$B$6:$D$6</c:f>
              <c:numCache>
                <c:formatCode>0%</c:formatCode>
                <c:ptCount val="3"/>
                <c:pt idx="0">
                  <c:v>0.13644928254849759</c:v>
                </c:pt>
                <c:pt idx="1">
                  <c:v>0.14288477333886926</c:v>
                </c:pt>
                <c:pt idx="2">
                  <c:v>0.14485193746993599</c:v>
                </c:pt>
              </c:numCache>
            </c:numRef>
          </c:val>
          <c:extLst>
            <c:ext xmlns:c16="http://schemas.microsoft.com/office/drawing/2014/chart" uri="{C3380CC4-5D6E-409C-BE32-E72D297353CC}">
              <c16:uniqueId val="{00000001-B5F0-403B-BCA8-EECB745D20CC}"/>
            </c:ext>
          </c:extLst>
        </c:ser>
        <c:ser>
          <c:idx val="2"/>
          <c:order val="2"/>
          <c:tx>
            <c:strRef>
              <c:f>Charts!$A$7</c:f>
              <c:strCache>
                <c:ptCount val="1"/>
                <c:pt idx="0">
                  <c:v>North Central  Region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Charts!$B$7:$D$7</c:f>
              <c:numCache>
                <c:formatCode>0%</c:formatCode>
                <c:ptCount val="3"/>
                <c:pt idx="0">
                  <c:v>0.22625086773108347</c:v>
                </c:pt>
                <c:pt idx="1">
                  <c:v>0.23009486281189517</c:v>
                </c:pt>
                <c:pt idx="2">
                  <c:v>0.22054009210817449</c:v>
                </c:pt>
              </c:numCache>
            </c:numRef>
          </c:val>
          <c:extLst>
            <c:ext xmlns:c16="http://schemas.microsoft.com/office/drawing/2014/chart" uri="{C3380CC4-5D6E-409C-BE32-E72D297353CC}">
              <c16:uniqueId val="{00000002-B5F0-403B-BCA8-EECB745D20CC}"/>
            </c:ext>
          </c:extLst>
        </c:ser>
        <c:ser>
          <c:idx val="3"/>
          <c:order val="3"/>
          <c:tx>
            <c:strRef>
              <c:f>Charts!$A$8</c:f>
              <c:strCache>
                <c:ptCount val="1"/>
                <c:pt idx="0">
                  <c:v>North Coastal Region</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Charts!$B$8:$D$8</c:f>
              <c:numCache>
                <c:formatCode>0%</c:formatCode>
                <c:ptCount val="3"/>
                <c:pt idx="0">
                  <c:v>0.16025372075460184</c:v>
                </c:pt>
                <c:pt idx="1">
                  <c:v>0.16858683164397498</c:v>
                </c:pt>
                <c:pt idx="2">
                  <c:v>0.1693092194933383</c:v>
                </c:pt>
              </c:numCache>
            </c:numRef>
          </c:val>
          <c:extLst>
            <c:ext xmlns:c16="http://schemas.microsoft.com/office/drawing/2014/chart" uri="{C3380CC4-5D6E-409C-BE32-E72D297353CC}">
              <c16:uniqueId val="{00000003-B5F0-403B-BCA8-EECB745D20CC}"/>
            </c:ext>
          </c:extLst>
        </c:ser>
        <c:ser>
          <c:idx val="4"/>
          <c:order val="4"/>
          <c:tx>
            <c:strRef>
              <c:f>Charts!$A$9</c:f>
              <c:strCache>
                <c:ptCount val="1"/>
                <c:pt idx="0">
                  <c:v>North Inland Region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Charts!$B$9:$D$9</c:f>
              <c:numCache>
                <c:formatCode>0%</c:formatCode>
                <c:ptCount val="3"/>
                <c:pt idx="0">
                  <c:v>0.17475913310804111</c:v>
                </c:pt>
                <c:pt idx="1">
                  <c:v>0.1857464660153364</c:v>
                </c:pt>
                <c:pt idx="2">
                  <c:v>0.1843867865684905</c:v>
                </c:pt>
              </c:numCache>
            </c:numRef>
          </c:val>
          <c:extLst>
            <c:ext xmlns:c16="http://schemas.microsoft.com/office/drawing/2014/chart" uri="{C3380CC4-5D6E-409C-BE32-E72D297353CC}">
              <c16:uniqueId val="{00000004-B5F0-403B-BCA8-EECB745D20CC}"/>
            </c:ext>
          </c:extLst>
        </c:ser>
        <c:ser>
          <c:idx val="5"/>
          <c:order val="5"/>
          <c:tx>
            <c:strRef>
              <c:f>Charts!$A$10</c:f>
              <c:strCache>
                <c:ptCount val="1"/>
                <c:pt idx="0">
                  <c:v>South Region</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Charts!$B$4:$D$4</c:f>
              <c:strCache>
                <c:ptCount val="3"/>
                <c:pt idx="0">
                  <c:v>Consumed Alcohol at a Bar or Club</c:v>
                </c:pt>
                <c:pt idx="1">
                  <c:v>Consumed Alcohol at a Restaurant</c:v>
                </c:pt>
                <c:pt idx="2">
                  <c:v>Consumed Alcohol at Home</c:v>
                </c:pt>
              </c:strCache>
            </c:strRef>
          </c:cat>
          <c:val>
            <c:numRef>
              <c:f>Charts!$B$10:$D$10</c:f>
              <c:numCache>
                <c:formatCode>0%</c:formatCode>
                <c:ptCount val="3"/>
                <c:pt idx="0">
                  <c:v>0.14294868371869493</c:v>
                </c:pt>
                <c:pt idx="1">
                  <c:v>0.13213485811839734</c:v>
                </c:pt>
                <c:pt idx="2">
                  <c:v>0.13764478853673676</c:v>
                </c:pt>
              </c:numCache>
            </c:numRef>
          </c:val>
          <c:extLst>
            <c:ext xmlns:c16="http://schemas.microsoft.com/office/drawing/2014/chart" uri="{C3380CC4-5D6E-409C-BE32-E72D297353CC}">
              <c16:uniqueId val="{00000005-B5F0-403B-BCA8-EECB745D20CC}"/>
            </c:ext>
          </c:extLst>
        </c:ser>
        <c:dLbls>
          <c:dLblPos val="outEnd"/>
          <c:showLegendKey val="0"/>
          <c:showVal val="1"/>
          <c:showCatName val="0"/>
          <c:showSerName val="0"/>
          <c:showPercent val="0"/>
          <c:showBubbleSize val="0"/>
        </c:dLbls>
        <c:gapWidth val="219"/>
        <c:axId val="1003015487"/>
        <c:axId val="1003010495"/>
        <c:extLst>
          <c:ext xmlns:c15="http://schemas.microsoft.com/office/drawing/2012/chart" uri="{02D57815-91ED-43cb-92C2-25804820EDAC}">
            <c15:filteredBarSeries>
              <c15:ser>
                <c:idx val="6"/>
                <c:order val="6"/>
                <c:tx>
                  <c:strRef>
                    <c:extLst>
                      <c:ext uri="{02D57815-91ED-43cb-92C2-25804820EDAC}">
                        <c15:formulaRef>
                          <c15:sqref>Charts!$A$11</c15:sqref>
                        </c15:formulaRef>
                      </c:ext>
                    </c:extLst>
                    <c:strCache>
                      <c:ptCount val="1"/>
                      <c:pt idx="0">
                        <c:v>San Diego County</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Charts!$B$4:$D$4</c15:sqref>
                        </c15:formulaRef>
                      </c:ext>
                    </c:extLst>
                    <c:strCache>
                      <c:ptCount val="3"/>
                      <c:pt idx="0">
                        <c:v>Consumed Alcohol at a Bar or Club</c:v>
                      </c:pt>
                      <c:pt idx="1">
                        <c:v>Consumed Alcohol at a Restaurant</c:v>
                      </c:pt>
                      <c:pt idx="2">
                        <c:v>Consumed Alcohol at Home</c:v>
                      </c:pt>
                    </c:strCache>
                  </c:strRef>
                </c:cat>
                <c:val>
                  <c:numRef>
                    <c:extLst>
                      <c:ext uri="{02D57815-91ED-43cb-92C2-25804820EDAC}">
                        <c15:formulaRef>
                          <c15:sqref>Charts!$B$11:$D$11</c15:sqref>
                        </c15:formulaRef>
                      </c:ext>
                    </c:extLst>
                    <c:numCache>
                      <c:formatCode>0%</c:formatCode>
                      <c:ptCount val="3"/>
                      <c:pt idx="0">
                        <c:v>1</c:v>
                      </c:pt>
                      <c:pt idx="1">
                        <c:v>1</c:v>
                      </c:pt>
                      <c:pt idx="2">
                        <c:v>1</c:v>
                      </c:pt>
                    </c:numCache>
                  </c:numRef>
                </c:val>
                <c:extLst>
                  <c:ext xmlns:c16="http://schemas.microsoft.com/office/drawing/2014/chart" uri="{C3380CC4-5D6E-409C-BE32-E72D297353CC}">
                    <c16:uniqueId val="{00000006-B5F0-403B-BCA8-EECB745D20CC}"/>
                  </c:ext>
                </c:extLst>
              </c15:ser>
            </c15:filteredBarSeries>
          </c:ext>
        </c:extLst>
      </c:barChart>
      <c:catAx>
        <c:axId val="1003015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003010495"/>
        <c:crosses val="autoZero"/>
        <c:auto val="1"/>
        <c:lblAlgn val="ctr"/>
        <c:lblOffset val="100"/>
        <c:noMultiLvlLbl val="0"/>
      </c:catAx>
      <c:valAx>
        <c:axId val="1003010495"/>
        <c:scaling>
          <c:orientation val="minMax"/>
          <c:max val="0.30000000000000004"/>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Percent of Alcohol Consumption by Location</a:t>
                </a:r>
              </a:p>
            </c:rich>
          </c:tx>
          <c:layout>
            <c:manualLayout>
              <c:xMode val="edge"/>
              <c:yMode val="edge"/>
              <c:x val="1.1713006980675475E-2"/>
              <c:y val="0.14530611236676672"/>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00301548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 Poisoning</a:t>
            </a:r>
            <a:r>
              <a:rPr lang="en-US" dirty="0"/>
              <a:t> among </a:t>
            </a:r>
            <a:r>
              <a:rPr lang="en-US" b="1" dirty="0"/>
              <a:t>Underage Drinkers (&lt;20 years old) </a:t>
            </a:r>
            <a:r>
              <a:rPr lang="en-US" dirty="0"/>
              <a:t>in San Diego County, 2018-2022</a:t>
            </a:r>
          </a:p>
        </c:rich>
      </c:tx>
      <c:layout>
        <c:manualLayout>
          <c:xMode val="edge"/>
          <c:yMode val="edge"/>
          <c:x val="0.13411063343109511"/>
          <c:y val="3.3927056827820185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ED Discharges</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2-E70A-46CA-BE64-49D8D8F39700}"/>
                </c:ext>
              </c:extLst>
            </c:dLbl>
            <c:dLbl>
              <c:idx val="2"/>
              <c:delete val="1"/>
              <c:extLst>
                <c:ext xmlns:c15="http://schemas.microsoft.com/office/drawing/2012/chart" uri="{CE6537A1-D6FC-4f65-9D91-7224C49458BB}"/>
                <c:ext xmlns:c16="http://schemas.microsoft.com/office/drawing/2014/chart" uri="{C3380CC4-5D6E-409C-BE32-E72D297353CC}">
                  <c16:uniqueId val="{00000001-E70A-46CA-BE64-49D8D8F39700}"/>
                </c:ext>
              </c:extLst>
            </c:dLbl>
            <c:dLbl>
              <c:idx val="3"/>
              <c:delete val="1"/>
              <c:extLst>
                <c:ext xmlns:c15="http://schemas.microsoft.com/office/drawing/2012/chart" uri="{CE6537A1-D6FC-4f65-9D91-7224C49458BB}"/>
                <c:ext xmlns:c16="http://schemas.microsoft.com/office/drawing/2014/chart" uri="{C3380CC4-5D6E-409C-BE32-E72D297353CC}">
                  <c16:uniqueId val="{00000000-E70A-46CA-BE64-49D8D8F3970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Trends!$A$4:$A$8</c:f>
              <c:numCache>
                <c:formatCode>General</c:formatCode>
                <c:ptCount val="5"/>
                <c:pt idx="0">
                  <c:v>2018</c:v>
                </c:pt>
                <c:pt idx="1">
                  <c:v>2019</c:v>
                </c:pt>
                <c:pt idx="2">
                  <c:v>2020</c:v>
                </c:pt>
                <c:pt idx="3">
                  <c:v>2021</c:v>
                </c:pt>
                <c:pt idx="4">
                  <c:v>2022</c:v>
                </c:pt>
              </c:numCache>
            </c:numRef>
          </c:cat>
          <c:val>
            <c:numRef>
              <c:f>Trends!$B$4:$B$8</c:f>
              <c:numCache>
                <c:formatCode>0.0</c:formatCode>
                <c:ptCount val="5"/>
                <c:pt idx="0">
                  <c:v>8.7326662173448675</c:v>
                </c:pt>
                <c:pt idx="1">
                  <c:v>4.356651098155349</c:v>
                </c:pt>
                <c:pt idx="2">
                  <c:v>2.97116072553368</c:v>
                </c:pt>
                <c:pt idx="3">
                  <c:v>3.3679753656658966</c:v>
                </c:pt>
                <c:pt idx="4">
                  <c:v>2.7876726690511369</c:v>
                </c:pt>
              </c:numCache>
            </c:numRef>
          </c:val>
          <c:smooth val="0"/>
          <c:extLst>
            <c:ext xmlns:c16="http://schemas.microsoft.com/office/drawing/2014/chart" uri="{C3380CC4-5D6E-409C-BE32-E72D297353CC}">
              <c16:uniqueId val="{00000000-6C74-477C-86B3-146717CF7C4E}"/>
            </c:ext>
          </c:extLst>
        </c:ser>
        <c:ser>
          <c:idx val="1"/>
          <c:order val="1"/>
          <c:tx>
            <c:v>Hospitalizations</c:v>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Trends!$A$4:$A$8</c:f>
              <c:numCache>
                <c:formatCode>General</c:formatCode>
                <c:ptCount val="5"/>
                <c:pt idx="0">
                  <c:v>2018</c:v>
                </c:pt>
                <c:pt idx="1">
                  <c:v>2019</c:v>
                </c:pt>
                <c:pt idx="2">
                  <c:v>2020</c:v>
                </c:pt>
                <c:pt idx="3">
                  <c:v>2021</c:v>
                </c:pt>
                <c:pt idx="4">
                  <c:v>2022</c:v>
                </c:pt>
              </c:numCache>
            </c:numRef>
          </c:cat>
          <c:val>
            <c:numRef>
              <c:f>Trends!$D$4:$D$8</c:f>
              <c:numCache>
                <c:formatCode>General</c:formatCode>
                <c:ptCount val="5"/>
              </c:numCache>
            </c:numRef>
          </c:val>
          <c:smooth val="0"/>
          <c:extLst>
            <c:ext xmlns:c16="http://schemas.microsoft.com/office/drawing/2014/chart" uri="{C3380CC4-5D6E-409C-BE32-E72D297353CC}">
              <c16:uniqueId val="{00000001-6C74-477C-86B3-146717CF7C4E}"/>
            </c:ext>
          </c:extLst>
        </c:ser>
        <c:dLbls>
          <c:dLblPos val="t"/>
          <c:showLegendKey val="0"/>
          <c:showVal val="1"/>
          <c:showCatName val="0"/>
          <c:showSerName val="0"/>
          <c:showPercent val="0"/>
          <c:showBubbleSize val="0"/>
        </c:dLbls>
        <c:marker val="1"/>
        <c:smooth val="0"/>
        <c:axId val="1527002752"/>
        <c:axId val="1527001504"/>
      </c:lineChart>
      <c:catAx>
        <c:axId val="1527002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27001504"/>
        <c:crosses val="autoZero"/>
        <c:auto val="1"/>
        <c:lblAlgn val="ctr"/>
        <c:lblOffset val="100"/>
        <c:noMultiLvlLbl val="0"/>
      </c:catAx>
      <c:valAx>
        <c:axId val="1527001504"/>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layout>
            <c:manualLayout>
              <c:xMode val="edge"/>
              <c:yMode val="edge"/>
              <c:x val="3.3347465890181283E-2"/>
              <c:y val="0.25754977612651236"/>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270027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 Poisoning</a:t>
            </a:r>
            <a:r>
              <a:rPr lang="en-US" dirty="0"/>
              <a:t> among </a:t>
            </a:r>
            <a:r>
              <a:rPr lang="en-US" b="1" dirty="0"/>
              <a:t>20+ year-olds </a:t>
            </a:r>
            <a:r>
              <a:rPr lang="en-US" dirty="0"/>
              <a:t>in San Diego County, 2018-2022</a:t>
            </a:r>
          </a:p>
        </c:rich>
      </c:tx>
      <c:layout>
        <c:manualLayout>
          <c:xMode val="edge"/>
          <c:yMode val="edge"/>
          <c:x val="0.14363834422657953"/>
          <c:y val="2.8070175438596492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ED Discharges</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4-C87F-409D-A186-AD1FD4F6FC24}"/>
                </c:ext>
              </c:extLst>
            </c:dLbl>
            <c:dLbl>
              <c:idx val="2"/>
              <c:delete val="1"/>
              <c:extLst>
                <c:ext xmlns:c15="http://schemas.microsoft.com/office/drawing/2012/chart" uri="{CE6537A1-D6FC-4f65-9D91-7224C49458BB}"/>
                <c:ext xmlns:c16="http://schemas.microsoft.com/office/drawing/2014/chart" uri="{C3380CC4-5D6E-409C-BE32-E72D297353CC}">
                  <c16:uniqueId val="{00000003-C87F-409D-A186-AD1FD4F6FC24}"/>
                </c:ext>
              </c:extLst>
            </c:dLbl>
            <c:dLbl>
              <c:idx val="3"/>
              <c:delete val="1"/>
              <c:extLst>
                <c:ext xmlns:c15="http://schemas.microsoft.com/office/drawing/2012/chart" uri="{CE6537A1-D6FC-4f65-9D91-7224C49458BB}"/>
                <c:ext xmlns:c16="http://schemas.microsoft.com/office/drawing/2014/chart" uri="{C3380CC4-5D6E-409C-BE32-E72D297353CC}">
                  <c16:uniqueId val="{00000001-C87F-409D-A186-AD1FD4F6FC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Trends!$A$13:$A$17</c:f>
              <c:numCache>
                <c:formatCode>General</c:formatCode>
                <c:ptCount val="5"/>
                <c:pt idx="0">
                  <c:v>2018</c:v>
                </c:pt>
                <c:pt idx="1">
                  <c:v>2019</c:v>
                </c:pt>
                <c:pt idx="2">
                  <c:v>2020</c:v>
                </c:pt>
                <c:pt idx="3">
                  <c:v>2021</c:v>
                </c:pt>
                <c:pt idx="4">
                  <c:v>2022</c:v>
                </c:pt>
              </c:numCache>
            </c:numRef>
          </c:cat>
          <c:val>
            <c:numRef>
              <c:f>Trends!$B$13:$B$17</c:f>
              <c:numCache>
                <c:formatCode>0.0</c:formatCode>
                <c:ptCount val="5"/>
                <c:pt idx="0">
                  <c:v>46.541895943853177</c:v>
                </c:pt>
                <c:pt idx="1">
                  <c:v>15.175527534149039</c:v>
                </c:pt>
                <c:pt idx="2">
                  <c:v>8.1393058474401077</c:v>
                </c:pt>
                <c:pt idx="3">
                  <c:v>9.4888251775591321</c:v>
                </c:pt>
                <c:pt idx="4">
                  <c:v>10.922418631037846</c:v>
                </c:pt>
              </c:numCache>
            </c:numRef>
          </c:val>
          <c:smooth val="0"/>
          <c:extLst>
            <c:ext xmlns:c16="http://schemas.microsoft.com/office/drawing/2014/chart" uri="{C3380CC4-5D6E-409C-BE32-E72D297353CC}">
              <c16:uniqueId val="{00000000-B3BA-4F82-B3FF-B20BFCC5D8AE}"/>
            </c:ext>
          </c:extLst>
        </c:ser>
        <c:ser>
          <c:idx val="1"/>
          <c:order val="1"/>
          <c:tx>
            <c:v>Hospitalizations</c:v>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5-C87F-409D-A186-AD1FD4F6FC24}"/>
                </c:ext>
              </c:extLst>
            </c:dLbl>
            <c:dLbl>
              <c:idx val="2"/>
              <c:delete val="1"/>
              <c:extLst>
                <c:ext xmlns:c15="http://schemas.microsoft.com/office/drawing/2012/chart" uri="{CE6537A1-D6FC-4f65-9D91-7224C49458BB}"/>
                <c:ext xmlns:c16="http://schemas.microsoft.com/office/drawing/2014/chart" uri="{C3380CC4-5D6E-409C-BE32-E72D297353CC}">
                  <c16:uniqueId val="{00000002-C87F-409D-A186-AD1FD4F6FC24}"/>
                </c:ext>
              </c:extLst>
            </c:dLbl>
            <c:dLbl>
              <c:idx val="3"/>
              <c:delete val="1"/>
              <c:extLst>
                <c:ext xmlns:c15="http://schemas.microsoft.com/office/drawing/2012/chart" uri="{CE6537A1-D6FC-4f65-9D91-7224C49458BB}"/>
                <c:ext xmlns:c16="http://schemas.microsoft.com/office/drawing/2014/chart" uri="{C3380CC4-5D6E-409C-BE32-E72D297353CC}">
                  <c16:uniqueId val="{00000000-C87F-409D-A186-AD1FD4F6FC24}"/>
                </c:ext>
              </c:extLst>
            </c:dLbl>
            <c:dLbl>
              <c:idx val="4"/>
              <c:layout>
                <c:manualLayout>
                  <c:x val="-4.3360458272954873E-4"/>
                  <c:y val="-3.15953193481912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87F-409D-A186-AD1FD4F6FC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Trends!$A$13:$A$17</c:f>
              <c:numCache>
                <c:formatCode>General</c:formatCode>
                <c:ptCount val="5"/>
                <c:pt idx="0">
                  <c:v>2018</c:v>
                </c:pt>
                <c:pt idx="1">
                  <c:v>2019</c:v>
                </c:pt>
                <c:pt idx="2">
                  <c:v>2020</c:v>
                </c:pt>
                <c:pt idx="3">
                  <c:v>2021</c:v>
                </c:pt>
                <c:pt idx="4">
                  <c:v>2022</c:v>
                </c:pt>
              </c:numCache>
            </c:numRef>
          </c:cat>
          <c:val>
            <c:numRef>
              <c:f>Trends!$D$13:$D$17</c:f>
              <c:numCache>
                <c:formatCode>0.0</c:formatCode>
                <c:ptCount val="5"/>
                <c:pt idx="0">
                  <c:v>6.8371280767076348</c:v>
                </c:pt>
                <c:pt idx="1">
                  <c:v>8.2440027955782611</c:v>
                </c:pt>
                <c:pt idx="2">
                  <c:v>7.9358232012541041</c:v>
                </c:pt>
                <c:pt idx="3">
                  <c:v>6.5973805955561353</c:v>
                </c:pt>
                <c:pt idx="4">
                  <c:v>5.2981881419213437</c:v>
                </c:pt>
              </c:numCache>
            </c:numRef>
          </c:val>
          <c:smooth val="0"/>
          <c:extLst>
            <c:ext xmlns:c16="http://schemas.microsoft.com/office/drawing/2014/chart" uri="{C3380CC4-5D6E-409C-BE32-E72D297353CC}">
              <c16:uniqueId val="{00000001-B3BA-4F82-B3FF-B20BFCC5D8AE}"/>
            </c:ext>
          </c:extLst>
        </c:ser>
        <c:dLbls>
          <c:dLblPos val="t"/>
          <c:showLegendKey val="0"/>
          <c:showVal val="1"/>
          <c:showCatName val="0"/>
          <c:showSerName val="0"/>
          <c:showPercent val="0"/>
          <c:showBubbleSize val="0"/>
        </c:dLbls>
        <c:marker val="1"/>
        <c:smooth val="0"/>
        <c:axId val="1593717024"/>
        <c:axId val="1593717440"/>
      </c:lineChart>
      <c:catAx>
        <c:axId val="1593717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93717440"/>
        <c:crosses val="autoZero"/>
        <c:auto val="1"/>
        <c:lblAlgn val="ctr"/>
        <c:lblOffset val="100"/>
        <c:noMultiLvlLbl val="0"/>
      </c:catAx>
      <c:valAx>
        <c:axId val="1593717440"/>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5937170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Alcohol-Related Disorders </a:t>
            </a:r>
            <a:r>
              <a:rPr lang="en-US" dirty="0"/>
              <a:t>among </a:t>
            </a:r>
            <a:r>
              <a:rPr lang="en-US" b="1" dirty="0"/>
              <a:t>Underage Drinkers (&lt;20 years old) </a:t>
            </a:r>
            <a:r>
              <a:rPr lang="en-US" dirty="0"/>
              <a:t>in San Diego County, 2018-2022</a:t>
            </a:r>
          </a:p>
        </c:rich>
      </c:tx>
      <c:layout>
        <c:manualLayout>
          <c:xMode val="edge"/>
          <c:yMode val="edge"/>
          <c:x val="0.11566696313567058"/>
          <c:y val="2.5559105431309903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ED Discharges</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2-30A3-4079-95A5-CA1B10B89517}"/>
                </c:ext>
              </c:extLst>
            </c:dLbl>
            <c:dLbl>
              <c:idx val="2"/>
              <c:delete val="1"/>
              <c:extLst>
                <c:ext xmlns:c15="http://schemas.microsoft.com/office/drawing/2012/chart" uri="{CE6537A1-D6FC-4f65-9D91-7224C49458BB}"/>
                <c:ext xmlns:c16="http://schemas.microsoft.com/office/drawing/2014/chart" uri="{C3380CC4-5D6E-409C-BE32-E72D297353CC}">
                  <c16:uniqueId val="{00000001-30A3-4079-95A5-CA1B10B89517}"/>
                </c:ext>
              </c:extLst>
            </c:dLbl>
            <c:dLbl>
              <c:idx val="3"/>
              <c:delete val="1"/>
              <c:extLst>
                <c:ext xmlns:c15="http://schemas.microsoft.com/office/drawing/2012/chart" uri="{CE6537A1-D6FC-4f65-9D91-7224C49458BB}"/>
                <c:ext xmlns:c16="http://schemas.microsoft.com/office/drawing/2014/chart" uri="{C3380CC4-5D6E-409C-BE32-E72D297353CC}">
                  <c16:uniqueId val="{00000000-30A3-4079-95A5-CA1B10B8951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Trends!$A$4:$A$8</c:f>
              <c:numCache>
                <c:formatCode>General</c:formatCode>
                <c:ptCount val="5"/>
                <c:pt idx="0">
                  <c:v>2018</c:v>
                </c:pt>
                <c:pt idx="1">
                  <c:v>2019</c:v>
                </c:pt>
                <c:pt idx="2">
                  <c:v>2020</c:v>
                </c:pt>
                <c:pt idx="3">
                  <c:v>2021</c:v>
                </c:pt>
                <c:pt idx="4">
                  <c:v>2022</c:v>
                </c:pt>
              </c:numCache>
            </c:numRef>
          </c:cat>
          <c:val>
            <c:numRef>
              <c:f>Trends!$C$4:$C$8</c:f>
              <c:numCache>
                <c:formatCode>0.0</c:formatCode>
                <c:ptCount val="5"/>
                <c:pt idx="0">
                  <c:v>73.220047514660806</c:v>
                </c:pt>
                <c:pt idx="1">
                  <c:v>89.143784008409455</c:v>
                </c:pt>
                <c:pt idx="2">
                  <c:v>69.049775261402715</c:v>
                </c:pt>
                <c:pt idx="3">
                  <c:v>79.628560431100851</c:v>
                </c:pt>
                <c:pt idx="4">
                  <c:v>95.750496023930353</c:v>
                </c:pt>
              </c:numCache>
            </c:numRef>
          </c:val>
          <c:smooth val="0"/>
          <c:extLst>
            <c:ext xmlns:c16="http://schemas.microsoft.com/office/drawing/2014/chart" uri="{C3380CC4-5D6E-409C-BE32-E72D297353CC}">
              <c16:uniqueId val="{00000000-ED07-46A6-A926-CCB998BB58A9}"/>
            </c:ext>
          </c:extLst>
        </c:ser>
        <c:ser>
          <c:idx val="1"/>
          <c:order val="1"/>
          <c:tx>
            <c:v>Hospitalizations</c:v>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3-30A3-4079-95A5-CA1B10B89517}"/>
                </c:ext>
              </c:extLst>
            </c:dLbl>
            <c:dLbl>
              <c:idx val="2"/>
              <c:delete val="1"/>
              <c:extLst>
                <c:ext xmlns:c15="http://schemas.microsoft.com/office/drawing/2012/chart" uri="{CE6537A1-D6FC-4f65-9D91-7224C49458BB}"/>
                <c:ext xmlns:c16="http://schemas.microsoft.com/office/drawing/2014/chart" uri="{C3380CC4-5D6E-409C-BE32-E72D297353CC}">
                  <c16:uniqueId val="{00000004-30A3-4079-95A5-CA1B10B89517}"/>
                </c:ext>
              </c:extLst>
            </c:dLbl>
            <c:dLbl>
              <c:idx val="3"/>
              <c:delete val="1"/>
              <c:extLst>
                <c:ext xmlns:c15="http://schemas.microsoft.com/office/drawing/2012/chart" uri="{CE6537A1-D6FC-4f65-9D91-7224C49458BB}"/>
                <c:ext xmlns:c16="http://schemas.microsoft.com/office/drawing/2014/chart" uri="{C3380CC4-5D6E-409C-BE32-E72D297353CC}">
                  <c16:uniqueId val="{00000005-30A3-4079-95A5-CA1B10B8951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Trends!$A$4:$A$8</c:f>
              <c:numCache>
                <c:formatCode>General</c:formatCode>
                <c:ptCount val="5"/>
                <c:pt idx="0">
                  <c:v>2018</c:v>
                </c:pt>
                <c:pt idx="1">
                  <c:v>2019</c:v>
                </c:pt>
                <c:pt idx="2">
                  <c:v>2020</c:v>
                </c:pt>
                <c:pt idx="3">
                  <c:v>2021</c:v>
                </c:pt>
                <c:pt idx="4">
                  <c:v>2022</c:v>
                </c:pt>
              </c:numCache>
            </c:numRef>
          </c:cat>
          <c:val>
            <c:numRef>
              <c:f>Trends!$E$4:$E$8</c:f>
              <c:numCache>
                <c:formatCode>0.0</c:formatCode>
                <c:ptCount val="5"/>
                <c:pt idx="0">
                  <c:v>36.83393827572386</c:v>
                </c:pt>
                <c:pt idx="1">
                  <c:v>30.04972167702023</c:v>
                </c:pt>
                <c:pt idx="2">
                  <c:v>38.506243002916491</c:v>
                </c:pt>
                <c:pt idx="3">
                  <c:v>29.950923787528868</c:v>
                </c:pt>
                <c:pt idx="4">
                  <c:v>32.724853071469866</c:v>
                </c:pt>
              </c:numCache>
            </c:numRef>
          </c:val>
          <c:smooth val="0"/>
          <c:extLst>
            <c:ext xmlns:c16="http://schemas.microsoft.com/office/drawing/2014/chart" uri="{C3380CC4-5D6E-409C-BE32-E72D297353CC}">
              <c16:uniqueId val="{00000001-ED07-46A6-A926-CCB998BB58A9}"/>
            </c:ext>
          </c:extLst>
        </c:ser>
        <c:dLbls>
          <c:dLblPos val="t"/>
          <c:showLegendKey val="0"/>
          <c:showVal val="1"/>
          <c:showCatName val="0"/>
          <c:showSerName val="0"/>
          <c:showPercent val="0"/>
          <c:showBubbleSize val="0"/>
        </c:dLbls>
        <c:marker val="1"/>
        <c:smooth val="0"/>
        <c:axId val="1854352096"/>
        <c:axId val="1854346688"/>
      </c:lineChart>
      <c:catAx>
        <c:axId val="185435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54346688"/>
        <c:crosses val="autoZero"/>
        <c:auto val="1"/>
        <c:lblAlgn val="ctr"/>
        <c:lblOffset val="100"/>
        <c:noMultiLvlLbl val="0"/>
      </c:catAx>
      <c:valAx>
        <c:axId val="1854346688"/>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5435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Alcohol-Related Disorders</a:t>
            </a:r>
            <a:r>
              <a:rPr lang="en-US" dirty="0"/>
              <a:t> among </a:t>
            </a:r>
            <a:r>
              <a:rPr lang="en-US" b="1" dirty="0"/>
              <a:t>20+ year-olds </a:t>
            </a:r>
            <a:r>
              <a:rPr lang="en-US" dirty="0"/>
              <a:t>in San Diego County, 2018-2022</a:t>
            </a:r>
          </a:p>
        </c:rich>
      </c:tx>
      <c:layout>
        <c:manualLayout>
          <c:xMode val="edge"/>
          <c:yMode val="edge"/>
          <c:x val="0.12836284020613439"/>
          <c:y val="2.7777777777777776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v>ED Discharges</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2-00EE-4F00-96E8-024B360F48F3}"/>
                </c:ext>
              </c:extLst>
            </c:dLbl>
            <c:dLbl>
              <c:idx val="2"/>
              <c:delete val="1"/>
              <c:extLst>
                <c:ext xmlns:c15="http://schemas.microsoft.com/office/drawing/2012/chart" uri="{CE6537A1-D6FC-4f65-9D91-7224C49458BB}"/>
                <c:ext xmlns:c16="http://schemas.microsoft.com/office/drawing/2014/chart" uri="{C3380CC4-5D6E-409C-BE32-E72D297353CC}">
                  <c16:uniqueId val="{00000001-00EE-4F00-96E8-024B360F48F3}"/>
                </c:ext>
              </c:extLst>
            </c:dLbl>
            <c:dLbl>
              <c:idx val="3"/>
              <c:delete val="1"/>
              <c:extLst>
                <c:ext xmlns:c15="http://schemas.microsoft.com/office/drawing/2012/chart" uri="{CE6537A1-D6FC-4f65-9D91-7224C49458BB}"/>
                <c:ext xmlns:c16="http://schemas.microsoft.com/office/drawing/2014/chart" uri="{C3380CC4-5D6E-409C-BE32-E72D297353CC}">
                  <c16:uniqueId val="{00000000-00EE-4F00-96E8-024B360F48F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Trends!$A$13:$A$17</c:f>
              <c:numCache>
                <c:formatCode>General</c:formatCode>
                <c:ptCount val="5"/>
                <c:pt idx="0">
                  <c:v>2018</c:v>
                </c:pt>
                <c:pt idx="1">
                  <c:v>2019</c:v>
                </c:pt>
                <c:pt idx="2">
                  <c:v>2020</c:v>
                </c:pt>
                <c:pt idx="3">
                  <c:v>2021</c:v>
                </c:pt>
                <c:pt idx="4">
                  <c:v>2022</c:v>
                </c:pt>
              </c:numCache>
            </c:numRef>
          </c:cat>
          <c:val>
            <c:numRef>
              <c:f>Trends!$C$13:$C$17</c:f>
              <c:numCache>
                <c:formatCode>0.0</c:formatCode>
                <c:ptCount val="5"/>
                <c:pt idx="0">
                  <c:v>830.66987380144326</c:v>
                </c:pt>
                <c:pt idx="1">
                  <c:v>827.51741494321891</c:v>
                </c:pt>
                <c:pt idx="2">
                  <c:v>713.77642629126024</c:v>
                </c:pt>
                <c:pt idx="3">
                  <c:v>787.28741773636534</c:v>
                </c:pt>
                <c:pt idx="4">
                  <c:v>792.56819073803365</c:v>
                </c:pt>
              </c:numCache>
            </c:numRef>
          </c:val>
          <c:smooth val="0"/>
          <c:extLst>
            <c:ext xmlns:c16="http://schemas.microsoft.com/office/drawing/2014/chart" uri="{C3380CC4-5D6E-409C-BE32-E72D297353CC}">
              <c16:uniqueId val="{00000000-350B-43D0-BBCB-ADA1EDA9DD96}"/>
            </c:ext>
          </c:extLst>
        </c:ser>
        <c:ser>
          <c:idx val="1"/>
          <c:order val="1"/>
          <c:tx>
            <c:v>Hospitalizations</c:v>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3-00EE-4F00-96E8-024B360F48F3}"/>
                </c:ext>
              </c:extLst>
            </c:dLbl>
            <c:dLbl>
              <c:idx val="2"/>
              <c:delete val="1"/>
              <c:extLst>
                <c:ext xmlns:c15="http://schemas.microsoft.com/office/drawing/2012/chart" uri="{CE6537A1-D6FC-4f65-9D91-7224C49458BB}"/>
                <c:ext xmlns:c16="http://schemas.microsoft.com/office/drawing/2014/chart" uri="{C3380CC4-5D6E-409C-BE32-E72D297353CC}">
                  <c16:uniqueId val="{00000004-00EE-4F00-96E8-024B360F48F3}"/>
                </c:ext>
              </c:extLst>
            </c:dLbl>
            <c:dLbl>
              <c:idx val="3"/>
              <c:delete val="1"/>
              <c:extLst>
                <c:ext xmlns:c15="http://schemas.microsoft.com/office/drawing/2012/chart" uri="{CE6537A1-D6FC-4f65-9D91-7224C49458BB}"/>
                <c:ext xmlns:c16="http://schemas.microsoft.com/office/drawing/2014/chart" uri="{C3380CC4-5D6E-409C-BE32-E72D297353CC}">
                  <c16:uniqueId val="{00000005-00EE-4F00-96E8-024B360F48F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Trends!$A$13:$A$17</c:f>
              <c:numCache>
                <c:formatCode>General</c:formatCode>
                <c:ptCount val="5"/>
                <c:pt idx="0">
                  <c:v>2018</c:v>
                </c:pt>
                <c:pt idx="1">
                  <c:v>2019</c:v>
                </c:pt>
                <c:pt idx="2">
                  <c:v>2020</c:v>
                </c:pt>
                <c:pt idx="3">
                  <c:v>2021</c:v>
                </c:pt>
                <c:pt idx="4">
                  <c:v>2022</c:v>
                </c:pt>
              </c:numCache>
            </c:numRef>
          </c:cat>
          <c:val>
            <c:numRef>
              <c:f>Trends!$E$13:$E$17</c:f>
              <c:numCache>
                <c:formatCode>0.0</c:formatCode>
                <c:ptCount val="5"/>
                <c:pt idx="0">
                  <c:v>579.54957329730803</c:v>
                </c:pt>
                <c:pt idx="1">
                  <c:v>554.8090836606325</c:v>
                </c:pt>
                <c:pt idx="2">
                  <c:v>557.17618178651253</c:v>
                </c:pt>
                <c:pt idx="3">
                  <c:v>574.9087769596664</c:v>
                </c:pt>
                <c:pt idx="4">
                  <c:v>589.07701079485457</c:v>
                </c:pt>
              </c:numCache>
            </c:numRef>
          </c:val>
          <c:smooth val="0"/>
          <c:extLst>
            <c:ext xmlns:c16="http://schemas.microsoft.com/office/drawing/2014/chart" uri="{C3380CC4-5D6E-409C-BE32-E72D297353CC}">
              <c16:uniqueId val="{00000001-350B-43D0-BBCB-ADA1EDA9DD96}"/>
            </c:ext>
          </c:extLst>
        </c:ser>
        <c:dLbls>
          <c:dLblPos val="t"/>
          <c:showLegendKey val="0"/>
          <c:showVal val="1"/>
          <c:showCatName val="0"/>
          <c:showSerName val="0"/>
          <c:showPercent val="0"/>
          <c:showBubbleSize val="0"/>
        </c:dLbls>
        <c:marker val="1"/>
        <c:smooth val="0"/>
        <c:axId val="1864133200"/>
        <c:axId val="1864143600"/>
      </c:lineChart>
      <c:catAx>
        <c:axId val="1864133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64143600"/>
        <c:crosses val="autoZero"/>
        <c:auto val="1"/>
        <c:lblAlgn val="ctr"/>
        <c:lblOffset val="100"/>
        <c:noMultiLvlLbl val="0"/>
      </c:catAx>
      <c:valAx>
        <c:axId val="1864143600"/>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864133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 Poisoning by Gender</a:t>
            </a:r>
            <a:r>
              <a:rPr lang="en-US" dirty="0"/>
              <a:t> Among San Diego County Residents, 2022</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7813959415224419"/>
          <c:y val="0.19902287895328064"/>
          <c:w val="0.57291126755435517"/>
          <c:h val="0.68032844567557083"/>
        </c:manualLayout>
      </c:layout>
      <c:barChart>
        <c:barDir val="bar"/>
        <c:grouping val="clustered"/>
        <c:varyColors val="0"/>
        <c:ser>
          <c:idx val="0"/>
          <c:order val="0"/>
          <c:tx>
            <c:strRef>
              <c:f>RatesxDemog2!$A$6</c:f>
              <c:strCache>
                <c:ptCount val="1"/>
                <c:pt idx="0">
                  <c:v> Females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RatesxDemog2!$B$6:$E$6</c:f>
              <c:numCache>
                <c:formatCode>0.0</c:formatCode>
                <c:ptCount val="4"/>
                <c:pt idx="0">
                  <c:v>2.9762642922691538</c:v>
                </c:pt>
                <c:pt idx="1">
                  <c:v>9.9997561035096698</c:v>
                </c:pt>
                <c:pt idx="3">
                  <c:v>3.7397461850523972</c:v>
                </c:pt>
              </c:numCache>
            </c:numRef>
          </c:val>
          <c:extLst>
            <c:ext xmlns:c16="http://schemas.microsoft.com/office/drawing/2014/chart" uri="{C3380CC4-5D6E-409C-BE32-E72D297353CC}">
              <c16:uniqueId val="{00000000-89E6-47D5-B825-E2CB2D9A1EED}"/>
            </c:ext>
          </c:extLst>
        </c:ser>
        <c:ser>
          <c:idx val="1"/>
          <c:order val="1"/>
          <c:tx>
            <c:strRef>
              <c:f>RatesxDemog2!$A$7</c:f>
              <c:strCache>
                <c:ptCount val="1"/>
                <c:pt idx="0">
                  <c:v> Males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RatesxDemog2!$B$7:$E$7</c:f>
              <c:numCache>
                <c:formatCode>0.0</c:formatCode>
                <c:ptCount val="4"/>
                <c:pt idx="0">
                  <c:v>2.6074321297268597</c:v>
                </c:pt>
                <c:pt idx="1">
                  <c:v>11.768176725325034</c:v>
                </c:pt>
                <c:pt idx="3">
                  <c:v>6.8647697564396042</c:v>
                </c:pt>
              </c:numCache>
            </c:numRef>
          </c:val>
          <c:extLst>
            <c:ext xmlns:c16="http://schemas.microsoft.com/office/drawing/2014/chart" uri="{C3380CC4-5D6E-409C-BE32-E72D297353CC}">
              <c16:uniqueId val="{00000001-89E6-47D5-B825-E2CB2D9A1EED}"/>
            </c:ext>
          </c:extLst>
        </c:ser>
        <c:dLbls>
          <c:dLblPos val="outEnd"/>
          <c:showLegendKey val="0"/>
          <c:showVal val="1"/>
          <c:showCatName val="0"/>
          <c:showSerName val="0"/>
          <c:showPercent val="0"/>
          <c:showBubbleSize val="0"/>
        </c:dLbls>
        <c:gapWidth val="219"/>
        <c:axId val="2045158768"/>
        <c:axId val="2045159600"/>
      </c:barChart>
      <c:catAx>
        <c:axId val="20451587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45159600"/>
        <c:crosses val="autoZero"/>
        <c:auto val="1"/>
        <c:lblAlgn val="ctr"/>
        <c:lblOffset val="100"/>
        <c:noMultiLvlLbl val="0"/>
      </c:catAx>
      <c:valAx>
        <c:axId val="2045159600"/>
        <c:scaling>
          <c:orientation val="minMax"/>
        </c:scaling>
        <c:delete val="0"/>
        <c:axPos val="t"/>
        <c:title>
          <c:tx>
            <c:rich>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layout>
            <c:manualLayout>
              <c:xMode val="edge"/>
              <c:yMode val="edge"/>
              <c:x val="0.51626601529789862"/>
              <c:y val="0.9385701555846233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451587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Alcohol-Related Disorders by Gender </a:t>
            </a:r>
            <a:r>
              <a:rPr lang="en-US" dirty="0"/>
              <a:t>Among San Diego County Residents, 2022</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478312751727809"/>
          <c:y val="0.19902287895328064"/>
          <c:w val="0.60576026825820917"/>
          <c:h val="0.68032844567557083"/>
        </c:manualLayout>
      </c:layout>
      <c:barChart>
        <c:barDir val="bar"/>
        <c:grouping val="clustered"/>
        <c:varyColors val="0"/>
        <c:ser>
          <c:idx val="0"/>
          <c:order val="0"/>
          <c:tx>
            <c:strRef>
              <c:f>RatesxDemog2!$A$6</c:f>
              <c:strCache>
                <c:ptCount val="1"/>
                <c:pt idx="0">
                  <c:v> Females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RatesxDemog2!$B$18:$E$18</c:f>
              <c:numCache>
                <c:formatCode>0.0</c:formatCode>
                <c:ptCount val="4"/>
                <c:pt idx="0">
                  <c:v>108.38562464346835</c:v>
                </c:pt>
                <c:pt idx="1">
                  <c:v>581.53053177564766</c:v>
                </c:pt>
                <c:pt idx="2">
                  <c:v>37.203303653364422</c:v>
                </c:pt>
                <c:pt idx="3">
                  <c:v>390.64087867775584</c:v>
                </c:pt>
              </c:numCache>
            </c:numRef>
          </c:val>
          <c:extLst>
            <c:ext xmlns:c16="http://schemas.microsoft.com/office/drawing/2014/chart" uri="{C3380CC4-5D6E-409C-BE32-E72D297353CC}">
              <c16:uniqueId val="{00000000-0134-47B9-ABD6-06793258FF4F}"/>
            </c:ext>
          </c:extLst>
        </c:ser>
        <c:ser>
          <c:idx val="1"/>
          <c:order val="1"/>
          <c:tx>
            <c:strRef>
              <c:f>RatesxDemog2!$A$7</c:f>
              <c:strCache>
                <c:ptCount val="1"/>
                <c:pt idx="0">
                  <c:v> Males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RatesxDemog2!$B$19:$E$19</c:f>
              <c:numCache>
                <c:formatCode>0.0</c:formatCode>
                <c:ptCount val="4"/>
                <c:pt idx="0">
                  <c:v>82.963749582218256</c:v>
                </c:pt>
                <c:pt idx="1">
                  <c:v>1004.4629175761805</c:v>
                </c:pt>
                <c:pt idx="2">
                  <c:v>28.444714142474833</c:v>
                </c:pt>
                <c:pt idx="3">
                  <c:v>788.46784059677725</c:v>
                </c:pt>
              </c:numCache>
            </c:numRef>
          </c:val>
          <c:extLst>
            <c:ext xmlns:c16="http://schemas.microsoft.com/office/drawing/2014/chart" uri="{C3380CC4-5D6E-409C-BE32-E72D297353CC}">
              <c16:uniqueId val="{00000001-0134-47B9-ABD6-06793258FF4F}"/>
            </c:ext>
          </c:extLst>
        </c:ser>
        <c:dLbls>
          <c:dLblPos val="outEnd"/>
          <c:showLegendKey val="0"/>
          <c:showVal val="1"/>
          <c:showCatName val="0"/>
          <c:showSerName val="0"/>
          <c:showPercent val="0"/>
          <c:showBubbleSize val="0"/>
        </c:dLbls>
        <c:gapWidth val="219"/>
        <c:axId val="2045158768"/>
        <c:axId val="2045159600"/>
      </c:barChart>
      <c:catAx>
        <c:axId val="20451587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45159600"/>
        <c:crosses val="autoZero"/>
        <c:auto val="1"/>
        <c:lblAlgn val="ctr"/>
        <c:lblOffset val="100"/>
        <c:noMultiLvlLbl val="0"/>
      </c:catAx>
      <c:valAx>
        <c:axId val="2045159600"/>
        <c:scaling>
          <c:orientation val="minMax"/>
        </c:scaling>
        <c:delete val="0"/>
        <c:axPos val="t"/>
        <c:title>
          <c:tx>
            <c:rich>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layout>
            <c:manualLayout>
              <c:xMode val="edge"/>
              <c:yMode val="edge"/>
              <c:x val="0.51626601529789862"/>
              <c:y val="0.9385701555846233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451587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 Poisoning by Age Group</a:t>
            </a:r>
            <a:r>
              <a:rPr lang="en-US" dirty="0"/>
              <a:t>, 2022</a:t>
            </a:r>
          </a:p>
        </c:rich>
      </c:tx>
      <c:layout>
        <c:manualLayout>
          <c:xMode val="edge"/>
          <c:yMode val="edge"/>
          <c:x val="0.15260333550745542"/>
          <c:y val="2.5201904628981329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RatesxDemog2!$A$30</c:f>
              <c:strCache>
                <c:ptCount val="1"/>
                <c:pt idx="0">
                  <c:v>0-9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RatesxDemog2!$B$30:$C$30</c:f>
              <c:numCache>
                <c:formatCode>General</c:formatCode>
                <c:ptCount val="2"/>
              </c:numCache>
            </c:numRef>
          </c:val>
          <c:extLst>
            <c:ext xmlns:c16="http://schemas.microsoft.com/office/drawing/2014/chart" uri="{C3380CC4-5D6E-409C-BE32-E72D297353CC}">
              <c16:uniqueId val="{00000000-2390-4901-90F0-DD05D4CA52CB}"/>
            </c:ext>
          </c:extLst>
        </c:ser>
        <c:ser>
          <c:idx val="1"/>
          <c:order val="1"/>
          <c:tx>
            <c:strRef>
              <c:f>RatesxDemog2!$A$31</c:f>
              <c:strCache>
                <c:ptCount val="1"/>
                <c:pt idx="0">
                  <c:v>10-17</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RatesxDemog2!$B$31:$C$31</c:f>
              <c:numCache>
                <c:formatCode>General</c:formatCode>
                <c:ptCount val="2"/>
                <c:pt idx="0" formatCode="_(* #,##0.0_);_(* \(#,##0.0\);_(* &quot;-&quot;??_);_(@_)">
                  <c:v>3.8646883426135403</c:v>
                </c:pt>
              </c:numCache>
            </c:numRef>
          </c:val>
          <c:extLst>
            <c:ext xmlns:c16="http://schemas.microsoft.com/office/drawing/2014/chart" uri="{C3380CC4-5D6E-409C-BE32-E72D297353CC}">
              <c16:uniqueId val="{00000001-2390-4901-90F0-DD05D4CA52CB}"/>
            </c:ext>
          </c:extLst>
        </c:ser>
        <c:ser>
          <c:idx val="2"/>
          <c:order val="2"/>
          <c:tx>
            <c:strRef>
              <c:f>RatesxDemog2!$A$32</c:f>
              <c:strCache>
                <c:ptCount val="1"/>
                <c:pt idx="0">
                  <c:v>18-24</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RatesxDemog2!$B$32:$C$32</c:f>
              <c:numCache>
                <c:formatCode>General</c:formatCode>
                <c:ptCount val="2"/>
                <c:pt idx="0" formatCode="_(* #,##0.0_);_(* \(#,##0.0\);_(* &quot;-&quot;??_);_(@_)">
                  <c:v>22.656471254602096</c:v>
                </c:pt>
              </c:numCache>
            </c:numRef>
          </c:val>
          <c:extLst>
            <c:ext xmlns:c16="http://schemas.microsoft.com/office/drawing/2014/chart" uri="{C3380CC4-5D6E-409C-BE32-E72D297353CC}">
              <c16:uniqueId val="{00000002-2390-4901-90F0-DD05D4CA52CB}"/>
            </c:ext>
          </c:extLst>
        </c:ser>
        <c:ser>
          <c:idx val="3"/>
          <c:order val="3"/>
          <c:tx>
            <c:strRef>
              <c:f>RatesxDemog2!$A$33</c:f>
              <c:strCache>
                <c:ptCount val="1"/>
                <c:pt idx="0">
                  <c:v>25-34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RatesxDemog2!$B$33:$C$33</c:f>
              <c:numCache>
                <c:formatCode>0.0</c:formatCode>
                <c:ptCount val="2"/>
                <c:pt idx="0" formatCode="_(* #,##0.0_);_(* \(#,##0.0\);_(* &quot;-&quot;??_);_(@_)">
                  <c:v>16.124004342731837</c:v>
                </c:pt>
                <c:pt idx="1">
                  <c:v>6.0196282879532186</c:v>
                </c:pt>
              </c:numCache>
            </c:numRef>
          </c:val>
          <c:extLst>
            <c:ext xmlns:c16="http://schemas.microsoft.com/office/drawing/2014/chart" uri="{C3380CC4-5D6E-409C-BE32-E72D297353CC}">
              <c16:uniqueId val="{00000003-2390-4901-90F0-DD05D4CA52CB}"/>
            </c:ext>
          </c:extLst>
        </c:ser>
        <c:ser>
          <c:idx val="4"/>
          <c:order val="4"/>
          <c:tx>
            <c:strRef>
              <c:f>RatesxDemog2!$A$34</c:f>
              <c:strCache>
                <c:ptCount val="1"/>
                <c:pt idx="0">
                  <c:v>35-44</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RatesxDemog2!$B$34:$C$34</c:f>
              <c:numCache>
                <c:formatCode>0.0</c:formatCode>
                <c:ptCount val="2"/>
                <c:pt idx="0" formatCode="_(* #,##0.0_);_(* \(#,##0.0\);_(* &quot;-&quot;??_);_(@_)">
                  <c:v>9.0809824294064363</c:v>
                </c:pt>
                <c:pt idx="1">
                  <c:v>5.5371844081746557</c:v>
                </c:pt>
              </c:numCache>
            </c:numRef>
          </c:val>
          <c:extLst>
            <c:ext xmlns:c16="http://schemas.microsoft.com/office/drawing/2014/chart" uri="{C3380CC4-5D6E-409C-BE32-E72D297353CC}">
              <c16:uniqueId val="{00000004-2390-4901-90F0-DD05D4CA52CB}"/>
            </c:ext>
          </c:extLst>
        </c:ser>
        <c:ser>
          <c:idx val="5"/>
          <c:order val="5"/>
          <c:tx>
            <c:strRef>
              <c:f>RatesxDemog2!$A$35</c:f>
              <c:strCache>
                <c:ptCount val="1"/>
                <c:pt idx="0">
                  <c:v>45-54</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RatesxDemog2!$B$35:$C$35</c:f>
              <c:numCache>
                <c:formatCode>0.0</c:formatCode>
                <c:ptCount val="2"/>
                <c:pt idx="0" formatCode="_(* #,##0.0_);_(* \(#,##0.0\);_(* &quot;-&quot;??_);_(@_)">
                  <c:v>9.8797786929572791</c:v>
                </c:pt>
                <c:pt idx="1">
                  <c:v>6.7598485793918224</c:v>
                </c:pt>
              </c:numCache>
            </c:numRef>
          </c:val>
          <c:extLst>
            <c:ext xmlns:c16="http://schemas.microsoft.com/office/drawing/2014/chart" uri="{C3380CC4-5D6E-409C-BE32-E72D297353CC}">
              <c16:uniqueId val="{00000005-2390-4901-90F0-DD05D4CA52CB}"/>
            </c:ext>
          </c:extLst>
        </c:ser>
        <c:ser>
          <c:idx val="6"/>
          <c:order val="6"/>
          <c:tx>
            <c:strRef>
              <c:f>RatesxDemog2!$A$36</c:f>
              <c:strCache>
                <c:ptCount val="1"/>
                <c:pt idx="0">
                  <c:v>55-64</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RatesxDemog2!$B$36:$C$36</c:f>
              <c:numCache>
                <c:formatCode>0.0</c:formatCode>
                <c:ptCount val="2"/>
                <c:pt idx="0" formatCode="_(* #,##0.0_);_(* \(#,##0.0\);_(* &quot;-&quot;??_);_(@_)">
                  <c:v>7.5379496776876689</c:v>
                </c:pt>
                <c:pt idx="1">
                  <c:v>6.7581617799958407</c:v>
                </c:pt>
              </c:numCache>
            </c:numRef>
          </c:val>
          <c:extLst>
            <c:ext xmlns:c16="http://schemas.microsoft.com/office/drawing/2014/chart" uri="{C3380CC4-5D6E-409C-BE32-E72D297353CC}">
              <c16:uniqueId val="{00000006-2390-4901-90F0-DD05D4CA52CB}"/>
            </c:ext>
          </c:extLst>
        </c:ser>
        <c:ser>
          <c:idx val="7"/>
          <c:order val="7"/>
          <c:tx>
            <c:strRef>
              <c:f>RatesxDemog2!$A$37</c:f>
              <c:strCache>
                <c:ptCount val="1"/>
                <c:pt idx="0">
                  <c:v>65+</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RatesxDemog2!$B$28:$C$29</c:f>
              <c:multiLvlStrCache>
                <c:ptCount val="2"/>
                <c:lvl>
                  <c:pt idx="0">
                    <c:v>ED Discharge</c:v>
                  </c:pt>
                  <c:pt idx="1">
                    <c:v>Hospitalization</c:v>
                  </c:pt>
                </c:lvl>
                <c:lvl>
                  <c:pt idx="0">
                    <c:v>Alcohol Poisoning</c:v>
                  </c:pt>
                </c:lvl>
              </c:multiLvlStrCache>
            </c:multiLvlStrRef>
          </c:cat>
          <c:val>
            <c:numRef>
              <c:f>RatesxDemog2!$B$37:$C$37</c:f>
              <c:numCache>
                <c:formatCode>0.0</c:formatCode>
                <c:ptCount val="2"/>
                <c:pt idx="0" formatCode="_(* #,##0.0_);_(* \(#,##0.0\);_(* &quot;-&quot;??_);_(@_)">
                  <c:v>4.7441965703108178</c:v>
                </c:pt>
                <c:pt idx="1">
                  <c:v>3.2844437794459509</c:v>
                </c:pt>
              </c:numCache>
            </c:numRef>
          </c:val>
          <c:extLst>
            <c:ext xmlns:c16="http://schemas.microsoft.com/office/drawing/2014/chart" uri="{C3380CC4-5D6E-409C-BE32-E72D297353CC}">
              <c16:uniqueId val="{00000007-2390-4901-90F0-DD05D4CA52CB}"/>
            </c:ext>
          </c:extLst>
        </c:ser>
        <c:dLbls>
          <c:dLblPos val="outEnd"/>
          <c:showLegendKey val="0"/>
          <c:showVal val="1"/>
          <c:showCatName val="0"/>
          <c:showSerName val="0"/>
          <c:showPercent val="0"/>
          <c:showBubbleSize val="0"/>
        </c:dLbls>
        <c:gapWidth val="100"/>
        <c:axId val="627539663"/>
        <c:axId val="627529103"/>
      </c:barChart>
      <c:catAx>
        <c:axId val="62753966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29103"/>
        <c:crosses val="autoZero"/>
        <c:auto val="1"/>
        <c:lblAlgn val="ctr"/>
        <c:lblOffset val="100"/>
        <c:noMultiLvlLbl val="0"/>
      </c:catAx>
      <c:valAx>
        <c:axId val="627529103"/>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3966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Alcohol-Related Disorders by Age Group</a:t>
            </a:r>
            <a:r>
              <a:rPr lang="en-US" dirty="0"/>
              <a:t>, 2022</a:t>
            </a:r>
          </a:p>
        </c:rich>
      </c:tx>
      <c:layout>
        <c:manualLayout>
          <c:xMode val="edge"/>
          <c:yMode val="edge"/>
          <c:x val="0.11367523300529453"/>
          <c:y val="2.2883121947442076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0321688927355457"/>
          <c:y val="0.31559564177016741"/>
          <c:w val="0.87539067608362553"/>
          <c:h val="0.48531906784489226"/>
        </c:manualLayout>
      </c:layout>
      <c:barChart>
        <c:barDir val="col"/>
        <c:grouping val="clustered"/>
        <c:varyColors val="0"/>
        <c:ser>
          <c:idx val="0"/>
          <c:order val="0"/>
          <c:tx>
            <c:strRef>
              <c:f>RatesxDemog2!$A$30</c:f>
              <c:strCache>
                <c:ptCount val="1"/>
                <c:pt idx="0">
                  <c:v>0-9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RatesxDemog2!$D$30:$E$30</c:f>
              <c:numCache>
                <c:formatCode>General</c:formatCode>
                <c:ptCount val="2"/>
                <c:pt idx="0" formatCode="0.0">
                  <c:v>3.9196856412115748</c:v>
                </c:pt>
              </c:numCache>
            </c:numRef>
          </c:val>
          <c:extLst>
            <c:ext xmlns:c16="http://schemas.microsoft.com/office/drawing/2014/chart" uri="{C3380CC4-5D6E-409C-BE32-E72D297353CC}">
              <c16:uniqueId val="{00000000-BDFA-49A1-BFF3-D60912A40FE7}"/>
            </c:ext>
          </c:extLst>
        </c:ser>
        <c:ser>
          <c:idx val="1"/>
          <c:order val="1"/>
          <c:tx>
            <c:strRef>
              <c:f>RatesxDemog2!$A$31</c:f>
              <c:strCache>
                <c:ptCount val="1"/>
                <c:pt idx="0">
                  <c:v>10-17</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RatesxDemog2!$D$31:$E$31</c:f>
              <c:numCache>
                <c:formatCode>0.0</c:formatCode>
                <c:ptCount val="2"/>
                <c:pt idx="0">
                  <c:v>128.12928274357199</c:v>
                </c:pt>
                <c:pt idx="1">
                  <c:v>44.295274080724418</c:v>
                </c:pt>
              </c:numCache>
            </c:numRef>
          </c:val>
          <c:extLst>
            <c:ext xmlns:c16="http://schemas.microsoft.com/office/drawing/2014/chart" uri="{C3380CC4-5D6E-409C-BE32-E72D297353CC}">
              <c16:uniqueId val="{00000001-BDFA-49A1-BFF3-D60912A40FE7}"/>
            </c:ext>
          </c:extLst>
        </c:ser>
        <c:ser>
          <c:idx val="2"/>
          <c:order val="2"/>
          <c:tx>
            <c:strRef>
              <c:f>RatesxDemog2!$A$32</c:f>
              <c:strCache>
                <c:ptCount val="1"/>
                <c:pt idx="0">
                  <c:v>18-24</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RatesxDemog2!$D$32:$E$32</c:f>
              <c:numCache>
                <c:formatCode>0.0</c:formatCode>
                <c:ptCount val="2"/>
                <c:pt idx="0">
                  <c:v>606.72697286221205</c:v>
                </c:pt>
                <c:pt idx="1">
                  <c:v>263.21488663434786</c:v>
                </c:pt>
              </c:numCache>
            </c:numRef>
          </c:val>
          <c:extLst>
            <c:ext xmlns:c16="http://schemas.microsoft.com/office/drawing/2014/chart" uri="{C3380CC4-5D6E-409C-BE32-E72D297353CC}">
              <c16:uniqueId val="{00000002-BDFA-49A1-BFF3-D60912A40FE7}"/>
            </c:ext>
          </c:extLst>
        </c:ser>
        <c:ser>
          <c:idx val="3"/>
          <c:order val="3"/>
          <c:tx>
            <c:strRef>
              <c:f>RatesxDemog2!$A$33</c:f>
              <c:strCache>
                <c:ptCount val="1"/>
                <c:pt idx="0">
                  <c:v>25-34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RatesxDemog2!$D$33:$E$33</c:f>
              <c:numCache>
                <c:formatCode>0.0</c:formatCode>
                <c:ptCount val="2"/>
                <c:pt idx="0">
                  <c:v>954.75604381429434</c:v>
                </c:pt>
                <c:pt idx="1">
                  <c:v>483.72013028195511</c:v>
                </c:pt>
              </c:numCache>
            </c:numRef>
          </c:val>
          <c:extLst>
            <c:ext xmlns:c16="http://schemas.microsoft.com/office/drawing/2014/chart" uri="{C3380CC4-5D6E-409C-BE32-E72D297353CC}">
              <c16:uniqueId val="{00000003-BDFA-49A1-BFF3-D60912A40FE7}"/>
            </c:ext>
          </c:extLst>
        </c:ser>
        <c:ser>
          <c:idx val="4"/>
          <c:order val="4"/>
          <c:tx>
            <c:strRef>
              <c:f>RatesxDemog2!$A$34</c:f>
              <c:strCache>
                <c:ptCount val="1"/>
                <c:pt idx="0">
                  <c:v>35-44</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RatesxDemog2!$D$34:$E$34</c:f>
              <c:numCache>
                <c:formatCode>0.0</c:formatCode>
                <c:ptCount val="2"/>
                <c:pt idx="0">
                  <c:v>874.87513649159564</c:v>
                </c:pt>
                <c:pt idx="1">
                  <c:v>561.47049898891009</c:v>
                </c:pt>
              </c:numCache>
            </c:numRef>
          </c:val>
          <c:extLst>
            <c:ext xmlns:c16="http://schemas.microsoft.com/office/drawing/2014/chart" uri="{C3380CC4-5D6E-409C-BE32-E72D297353CC}">
              <c16:uniqueId val="{00000004-BDFA-49A1-BFF3-D60912A40FE7}"/>
            </c:ext>
          </c:extLst>
        </c:ser>
        <c:ser>
          <c:idx val="5"/>
          <c:order val="5"/>
          <c:tx>
            <c:strRef>
              <c:f>RatesxDemog2!$A$35</c:f>
              <c:strCache>
                <c:ptCount val="1"/>
                <c:pt idx="0">
                  <c:v>45-54</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RatesxDemog2!$D$35:$E$35</c:f>
              <c:numCache>
                <c:formatCode>0.0</c:formatCode>
                <c:ptCount val="2"/>
                <c:pt idx="0">
                  <c:v>880.34028037771964</c:v>
                </c:pt>
                <c:pt idx="1">
                  <c:v>645.04555097965806</c:v>
                </c:pt>
              </c:numCache>
            </c:numRef>
          </c:val>
          <c:extLst>
            <c:ext xmlns:c16="http://schemas.microsoft.com/office/drawing/2014/chart" uri="{C3380CC4-5D6E-409C-BE32-E72D297353CC}">
              <c16:uniqueId val="{00000005-BDFA-49A1-BFF3-D60912A40FE7}"/>
            </c:ext>
          </c:extLst>
        </c:ser>
        <c:ser>
          <c:idx val="6"/>
          <c:order val="6"/>
          <c:tx>
            <c:strRef>
              <c:f>RatesxDemog2!$A$36</c:f>
              <c:strCache>
                <c:ptCount val="1"/>
                <c:pt idx="0">
                  <c:v>55-64</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RatesxDemog2!$D$36:$E$36</c:f>
              <c:numCache>
                <c:formatCode>0.0</c:formatCode>
                <c:ptCount val="2"/>
                <c:pt idx="0">
                  <c:v>930.02703264712</c:v>
                </c:pt>
                <c:pt idx="1">
                  <c:v>864.52484924100656</c:v>
                </c:pt>
              </c:numCache>
            </c:numRef>
          </c:val>
          <c:extLst>
            <c:ext xmlns:c16="http://schemas.microsoft.com/office/drawing/2014/chart" uri="{C3380CC4-5D6E-409C-BE32-E72D297353CC}">
              <c16:uniqueId val="{00000006-BDFA-49A1-BFF3-D60912A40FE7}"/>
            </c:ext>
          </c:extLst>
        </c:ser>
        <c:ser>
          <c:idx val="7"/>
          <c:order val="7"/>
          <c:tx>
            <c:strRef>
              <c:f>RatesxDemog2!$A$37</c:f>
              <c:strCache>
                <c:ptCount val="1"/>
                <c:pt idx="0">
                  <c:v>65+</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RatesxDemog2!$D$28:$E$29</c:f>
              <c:multiLvlStrCache>
                <c:ptCount val="2"/>
                <c:lvl>
                  <c:pt idx="0">
                    <c:v>ED Discharge</c:v>
                  </c:pt>
                  <c:pt idx="1">
                    <c:v>Hospitalization</c:v>
                  </c:pt>
                </c:lvl>
                <c:lvl>
                  <c:pt idx="0">
                    <c:v>Alcohol Related Disorders</c:v>
                  </c:pt>
                </c:lvl>
              </c:multiLvlStrCache>
            </c:multiLvlStrRef>
          </c:cat>
          <c:val>
            <c:numRef>
              <c:f>RatesxDemog2!$D$37:$E$37</c:f>
              <c:numCache>
                <c:formatCode>0.0</c:formatCode>
                <c:ptCount val="2"/>
                <c:pt idx="0">
                  <c:v>476.97422441509531</c:v>
                </c:pt>
                <c:pt idx="1">
                  <c:v>582.44136355508192</c:v>
                </c:pt>
              </c:numCache>
            </c:numRef>
          </c:val>
          <c:extLst>
            <c:ext xmlns:c16="http://schemas.microsoft.com/office/drawing/2014/chart" uri="{C3380CC4-5D6E-409C-BE32-E72D297353CC}">
              <c16:uniqueId val="{00000007-BDFA-49A1-BFF3-D60912A40FE7}"/>
            </c:ext>
          </c:extLst>
        </c:ser>
        <c:dLbls>
          <c:dLblPos val="outEnd"/>
          <c:showLegendKey val="0"/>
          <c:showVal val="1"/>
          <c:showCatName val="0"/>
          <c:showSerName val="0"/>
          <c:showPercent val="0"/>
          <c:showBubbleSize val="0"/>
        </c:dLbls>
        <c:gapWidth val="100"/>
        <c:axId val="627542063"/>
        <c:axId val="627526703"/>
      </c:barChart>
      <c:catAx>
        <c:axId val="62754206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26703"/>
        <c:crosses val="autoZero"/>
        <c:auto val="1"/>
        <c:lblAlgn val="ctr"/>
        <c:lblOffset val="100"/>
        <c:noMultiLvlLbl val="0"/>
      </c:catAx>
      <c:valAx>
        <c:axId val="627526703"/>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42063"/>
        <c:crosses val="autoZero"/>
        <c:crossBetween val="between"/>
      </c:valAx>
      <c:spPr>
        <a:noFill/>
        <a:ln>
          <a:noFill/>
        </a:ln>
        <a:effectLst/>
      </c:spPr>
    </c:plotArea>
    <c:legend>
      <c:legendPos val="t"/>
      <c:layout>
        <c:manualLayout>
          <c:xMode val="edge"/>
          <c:yMode val="edge"/>
          <c:x val="0.230994958000694"/>
          <c:y val="0.19146781817395983"/>
          <c:w val="0.53801008399861205"/>
          <c:h val="8.420750706267411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 Poisoning by Race/Ethnicity </a:t>
            </a:r>
            <a:r>
              <a:rPr lang="en-US" dirty="0"/>
              <a:t>Among San Diego County Residents, 2022</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9.5729389878682597E-2"/>
          <c:y val="0.32450397988426022"/>
          <c:w val="0.88507386144866884"/>
          <c:h val="0.41832427009401546"/>
        </c:manualLayout>
      </c:layout>
      <c:barChart>
        <c:barDir val="col"/>
        <c:grouping val="clustered"/>
        <c:varyColors val="0"/>
        <c:ser>
          <c:idx val="0"/>
          <c:order val="0"/>
          <c:tx>
            <c:strRef>
              <c:f>RatesxDemog2!$A$8</c:f>
              <c:strCache>
                <c:ptCount val="1"/>
                <c:pt idx="0">
                  <c:v> Hispanic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RatesxDemog2!$B$8:$E$8</c:f>
              <c:numCache>
                <c:formatCode>_(* #,##0.0_);_(* \(#,##0.0\);_(* "-"?_);_(@_)</c:formatCode>
                <c:ptCount val="4"/>
                <c:pt idx="0">
                  <c:v>3.3</c:v>
                </c:pt>
                <c:pt idx="1">
                  <c:v>7.3414630376655703</c:v>
                </c:pt>
                <c:pt idx="3">
                  <c:v>3.9927255117128531</c:v>
                </c:pt>
              </c:numCache>
            </c:numRef>
          </c:val>
          <c:extLst>
            <c:ext xmlns:c16="http://schemas.microsoft.com/office/drawing/2014/chart" uri="{C3380CC4-5D6E-409C-BE32-E72D297353CC}">
              <c16:uniqueId val="{00000000-5E97-42F7-997D-1E6AF89CA29D}"/>
            </c:ext>
          </c:extLst>
        </c:ser>
        <c:ser>
          <c:idx val="1"/>
          <c:order val="1"/>
          <c:tx>
            <c:strRef>
              <c:f>RatesxDemog2!$A$9</c:f>
              <c:strCache>
                <c:ptCount val="1"/>
                <c:pt idx="0">
                  <c:v> NH AIAN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RatesxDemog2!$B$9:$E$9</c:f>
              <c:numCache>
                <c:formatCode>General</c:formatCode>
                <c:ptCount val="4"/>
              </c:numCache>
            </c:numRef>
          </c:val>
          <c:extLst>
            <c:ext xmlns:c16="http://schemas.microsoft.com/office/drawing/2014/chart" uri="{C3380CC4-5D6E-409C-BE32-E72D297353CC}">
              <c16:uniqueId val="{00000001-5E97-42F7-997D-1E6AF89CA29D}"/>
            </c:ext>
          </c:extLst>
        </c:ser>
        <c:ser>
          <c:idx val="2"/>
          <c:order val="2"/>
          <c:tx>
            <c:strRef>
              <c:f>RatesxDemog2!$A$10</c:f>
              <c:strCache>
                <c:ptCount val="1"/>
                <c:pt idx="0">
                  <c:v> NH API </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RatesxDemog2!$B$10:$E$10</c:f>
              <c:numCache>
                <c:formatCode>_(* #,##0.0_);_(* \(#,##0.0\);_(* "-"?_);_(@_)</c:formatCode>
                <c:ptCount val="4"/>
                <c:pt idx="1">
                  <c:v>3.6488138314369634</c:v>
                </c:pt>
              </c:numCache>
            </c:numRef>
          </c:val>
          <c:extLst>
            <c:ext xmlns:c16="http://schemas.microsoft.com/office/drawing/2014/chart" uri="{C3380CC4-5D6E-409C-BE32-E72D297353CC}">
              <c16:uniqueId val="{00000002-5E97-42F7-997D-1E6AF89CA29D}"/>
            </c:ext>
          </c:extLst>
        </c:ser>
        <c:ser>
          <c:idx val="4"/>
          <c:order val="4"/>
          <c:tx>
            <c:strRef>
              <c:f>RatesxDemog2!$A$12</c:f>
              <c:strCache>
                <c:ptCount val="1"/>
                <c:pt idx="0">
                  <c:v> NH Black </c:v>
                </c:pt>
              </c:strCache>
              <c:extLst xmlns:c15="http://schemas.microsoft.com/office/drawing/2012/chart"/>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extLst xmlns:c15="http://schemas.microsoft.com/office/drawing/2012/chart"/>
            </c:multiLvlStrRef>
          </c:cat>
          <c:val>
            <c:numRef>
              <c:f>RatesxDemog2!$B$12:$E$12</c:f>
              <c:numCache>
                <c:formatCode>_(* #,##0.0_);_(* \(#,##0.0\);_(* "-"?_);_(@_)</c:formatCode>
                <c:ptCount val="4"/>
                <c:pt idx="1">
                  <c:v>14.675794435284063</c:v>
                </c:pt>
              </c:numCache>
              <c:extLst xmlns:c15="http://schemas.microsoft.com/office/drawing/2012/chart"/>
            </c:numRef>
          </c:val>
          <c:extLst xmlns:c15="http://schemas.microsoft.com/office/drawing/2012/chart">
            <c:ext xmlns:c16="http://schemas.microsoft.com/office/drawing/2014/chart" uri="{C3380CC4-5D6E-409C-BE32-E72D297353CC}">
              <c16:uniqueId val="{00000003-5E97-42F7-997D-1E6AF89CA29D}"/>
            </c:ext>
          </c:extLst>
        </c:ser>
        <c:ser>
          <c:idx val="6"/>
          <c:order val="6"/>
          <c:tx>
            <c:strRef>
              <c:f>RatesxDemog2!$A$14</c:f>
              <c:strCache>
                <c:ptCount val="1"/>
                <c:pt idx="0">
                  <c:v> NH White </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RatesxDemog2!$B$4:$E$5</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RatesxDemog2!$B$14:$E$14</c:f>
              <c:numCache>
                <c:formatCode>_(* #,##0.0_);_(* \(#,##0.0\);_(* "-"?_);_(@_)</c:formatCode>
                <c:ptCount val="4"/>
                <c:pt idx="1">
                  <c:v>13.545534987061375</c:v>
                </c:pt>
                <c:pt idx="3">
                  <c:v>6.8607255129271909</c:v>
                </c:pt>
              </c:numCache>
            </c:numRef>
          </c:val>
          <c:extLst>
            <c:ext xmlns:c16="http://schemas.microsoft.com/office/drawing/2014/chart" uri="{C3380CC4-5D6E-409C-BE32-E72D297353CC}">
              <c16:uniqueId val="{00000004-5E97-42F7-997D-1E6AF89CA29D}"/>
            </c:ext>
          </c:extLst>
        </c:ser>
        <c:dLbls>
          <c:dLblPos val="outEnd"/>
          <c:showLegendKey val="0"/>
          <c:showVal val="1"/>
          <c:showCatName val="0"/>
          <c:showSerName val="0"/>
          <c:showPercent val="0"/>
          <c:showBubbleSize val="0"/>
        </c:dLbls>
        <c:gapWidth val="100"/>
        <c:axId val="193225744"/>
        <c:axId val="193229072"/>
        <c:extLst>
          <c:ext xmlns:c15="http://schemas.microsoft.com/office/drawing/2012/chart" uri="{02D57815-91ED-43cb-92C2-25804820EDAC}">
            <c15:filteredBarSeries>
              <c15:ser>
                <c:idx val="3"/>
                <c:order val="3"/>
                <c:tx>
                  <c:strRef>
                    <c:extLst>
                      <c:ext uri="{02D57815-91ED-43cb-92C2-25804820EDAC}">
                        <c15:formulaRef>
                          <c15:sqref>RatesxDemog2!$A$11</c15:sqref>
                        </c15:formulaRef>
                      </c:ext>
                    </c:extLst>
                    <c:strCache>
                      <c:ptCount val="1"/>
                      <c:pt idx="0">
                        <c:v> NH Bi/Multirace </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RatesxDemog2!$B$4:$E$5</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c:ext uri="{02D57815-91ED-43cb-92C2-25804820EDAC}">
                        <c15:formulaRef>
                          <c15:sqref>RatesxDemog2!$B$11:$E$11</c15:sqref>
                        </c15:formulaRef>
                      </c:ext>
                    </c:extLst>
                    <c:numCache>
                      <c:formatCode>General</c:formatCode>
                      <c:ptCount val="4"/>
                    </c:numCache>
                  </c:numRef>
                </c:val>
                <c:extLst>
                  <c:ext xmlns:c16="http://schemas.microsoft.com/office/drawing/2014/chart" uri="{C3380CC4-5D6E-409C-BE32-E72D297353CC}">
                    <c16:uniqueId val="{00000005-5E97-42F7-997D-1E6AF89CA29D}"/>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RatesxDemog2!$A$13</c15:sqref>
                        </c15:formulaRef>
                      </c:ext>
                    </c:extLst>
                    <c:strCache>
                      <c:ptCount val="1"/>
                      <c:pt idx="0">
                        <c:v> NH Other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RatesxDemog2!$B$4:$E$5</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xmlns:c15="http://schemas.microsoft.com/office/drawing/2012/chart">
                      <c:ext xmlns:c15="http://schemas.microsoft.com/office/drawing/2012/chart" uri="{02D57815-91ED-43cb-92C2-25804820EDAC}">
                        <c15:formulaRef>
                          <c15:sqref>RatesxDemog2!$B$13:$E$13</c15:sqref>
                        </c15:formulaRef>
                      </c:ext>
                    </c:extLst>
                    <c:numCache>
                      <c:formatCode>_(* #,##0.0_);_(* \(#,##0.0\);_(* "-"?_);_(@_)</c:formatCode>
                      <c:ptCount val="4"/>
                      <c:pt idx="1">
                        <c:v>144.90753519182999</c:v>
                      </c:pt>
                    </c:numCache>
                  </c:numRef>
                </c:val>
                <c:extLst xmlns:c15="http://schemas.microsoft.com/office/drawing/2012/chart">
                  <c:ext xmlns:c16="http://schemas.microsoft.com/office/drawing/2014/chart" uri="{C3380CC4-5D6E-409C-BE32-E72D297353CC}">
                    <c16:uniqueId val="{00000006-5E97-42F7-997D-1E6AF89CA29D}"/>
                  </c:ext>
                </c:extLst>
              </c15:ser>
            </c15:filteredBarSeries>
          </c:ext>
        </c:extLst>
      </c:barChart>
      <c:catAx>
        <c:axId val="193225744"/>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93229072"/>
        <c:crosses val="autoZero"/>
        <c:auto val="1"/>
        <c:lblAlgn val="ctr"/>
        <c:lblOffset val="100"/>
        <c:noMultiLvlLbl val="0"/>
      </c:catAx>
      <c:valAx>
        <c:axId val="193229072"/>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93225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dirty="0"/>
              <a:t>Percent of </a:t>
            </a:r>
            <a:r>
              <a:rPr lang="en-US" b="1" dirty="0"/>
              <a:t>Adults or Teens </a:t>
            </a:r>
            <a:r>
              <a:rPr lang="en-US" dirty="0"/>
              <a:t>Who Reported </a:t>
            </a:r>
            <a:r>
              <a:rPr lang="en-US" b="1" dirty="0"/>
              <a:t>Binge Drinking in the Past Month </a:t>
            </a:r>
            <a:r>
              <a:rPr lang="en-US" b="0" dirty="0"/>
              <a:t>in San Diego County</a:t>
            </a:r>
            <a:r>
              <a:rPr lang="en-US" dirty="0"/>
              <a:t>, CHIS 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Data!$M$8</c:f>
              <c:strCache>
                <c:ptCount val="1"/>
                <c:pt idx="0">
                  <c:v>Adults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Data!$N$7:$O$7</c:f>
              <c:strCache>
                <c:ptCount val="2"/>
                <c:pt idx="0">
                  <c:v>California</c:v>
                </c:pt>
                <c:pt idx="1">
                  <c:v>San Diego County</c:v>
                </c:pt>
              </c:strCache>
            </c:strRef>
          </c:cat>
          <c:val>
            <c:numRef>
              <c:f>Data!$N$8:$O$8</c:f>
              <c:numCache>
                <c:formatCode>0.0%</c:formatCode>
                <c:ptCount val="2"/>
                <c:pt idx="0">
                  <c:v>0.17899999999999999</c:v>
                </c:pt>
                <c:pt idx="1">
                  <c:v>0.19900000000000001</c:v>
                </c:pt>
              </c:numCache>
            </c:numRef>
          </c:val>
          <c:extLst>
            <c:ext xmlns:c16="http://schemas.microsoft.com/office/drawing/2014/chart" uri="{C3380CC4-5D6E-409C-BE32-E72D297353CC}">
              <c16:uniqueId val="{00000000-AC0C-4E86-8DF0-811FA6EDC6E8}"/>
            </c:ext>
          </c:extLst>
        </c:ser>
        <c:ser>
          <c:idx val="1"/>
          <c:order val="1"/>
          <c:tx>
            <c:strRef>
              <c:f>Data!$M$9</c:f>
              <c:strCache>
                <c:ptCount val="1"/>
                <c:pt idx="0">
                  <c:v>Teens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Data!$N$7:$O$7</c:f>
              <c:strCache>
                <c:ptCount val="2"/>
                <c:pt idx="0">
                  <c:v>California</c:v>
                </c:pt>
                <c:pt idx="1">
                  <c:v>San Diego County</c:v>
                </c:pt>
              </c:strCache>
            </c:strRef>
          </c:cat>
          <c:val>
            <c:numRef>
              <c:f>Data!$N$9:$O$9</c:f>
              <c:numCache>
                <c:formatCode>0.0%</c:formatCode>
                <c:ptCount val="2"/>
                <c:pt idx="0">
                  <c:v>3.9E-2</c:v>
                </c:pt>
                <c:pt idx="1">
                  <c:v>6.2E-2</c:v>
                </c:pt>
              </c:numCache>
            </c:numRef>
          </c:val>
          <c:extLst>
            <c:ext xmlns:c16="http://schemas.microsoft.com/office/drawing/2014/chart" uri="{C3380CC4-5D6E-409C-BE32-E72D297353CC}">
              <c16:uniqueId val="{00000001-AC0C-4E86-8DF0-811FA6EDC6E8}"/>
            </c:ext>
          </c:extLst>
        </c:ser>
        <c:dLbls>
          <c:dLblPos val="outEnd"/>
          <c:showLegendKey val="0"/>
          <c:showVal val="1"/>
          <c:showCatName val="0"/>
          <c:showSerName val="0"/>
          <c:showPercent val="0"/>
          <c:showBubbleSize val="0"/>
        </c:dLbls>
        <c:gapWidth val="219"/>
        <c:axId val="587016432"/>
        <c:axId val="587016912"/>
      </c:barChart>
      <c:catAx>
        <c:axId val="5870164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87016912"/>
        <c:crosses val="autoZero"/>
        <c:auto val="1"/>
        <c:lblAlgn val="ctr"/>
        <c:lblOffset val="100"/>
        <c:noMultiLvlLbl val="0"/>
      </c:catAx>
      <c:valAx>
        <c:axId val="58701691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870164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100"/>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and Hospitalization due to </a:t>
            </a:r>
            <a:r>
              <a:rPr lang="en-US" b="1" dirty="0"/>
              <a:t>Any Mention of Alcohol-Related Disorders by Race/Ethnicity </a:t>
            </a:r>
            <a:r>
              <a:rPr lang="en-US" dirty="0"/>
              <a:t>Among San Diego County Residents, 2022</a:t>
            </a:r>
          </a:p>
        </c:rich>
      </c:tx>
      <c:layout>
        <c:manualLayout>
          <c:xMode val="edge"/>
          <c:yMode val="edge"/>
          <c:x val="0.14453645006359198"/>
          <c:y val="2.314571533929128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1560579855263757"/>
          <c:y val="0.39885127392034664"/>
          <c:w val="0.86673203060600079"/>
          <c:h val="0.33642642972637787"/>
        </c:manualLayout>
      </c:layout>
      <c:barChart>
        <c:barDir val="col"/>
        <c:grouping val="clustered"/>
        <c:varyColors val="0"/>
        <c:ser>
          <c:idx val="0"/>
          <c:order val="0"/>
          <c:tx>
            <c:strRef>
              <c:f>RatesxDemog2!$A$20</c:f>
              <c:strCache>
                <c:ptCount val="1"/>
                <c:pt idx="0">
                  <c:v> Hispanic </c:v>
                </c:pt>
              </c:strCache>
            </c:strRef>
          </c:tx>
          <c:spPr>
            <a:solidFill>
              <a:schemeClr val="accent1"/>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RatesxDemog2!$B$16:$E$17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RatesxDemog2!$B$20:$E$20</c:f>
              <c:numCache>
                <c:formatCode>_(* #,##0.0_);_(* \(#,##0.0\);_(* "-"??_);_(@_)</c:formatCode>
                <c:ptCount val="4"/>
                <c:pt idx="0">
                  <c:v>102.62562008710796</c:v>
                </c:pt>
                <c:pt idx="1">
                  <c:v>726.28965034028329</c:v>
                </c:pt>
                <c:pt idx="2">
                  <c:v>30.540063886512019</c:v>
                </c:pt>
                <c:pt idx="3">
                  <c:v>458.13305306976196</c:v>
                </c:pt>
              </c:numCache>
            </c:numRef>
          </c:val>
          <c:extLst>
            <c:ext xmlns:c16="http://schemas.microsoft.com/office/drawing/2014/chart" uri="{C3380CC4-5D6E-409C-BE32-E72D297353CC}">
              <c16:uniqueId val="{00000000-C514-484E-9BC2-BDA609D09D18}"/>
            </c:ext>
          </c:extLst>
        </c:ser>
        <c:ser>
          <c:idx val="1"/>
          <c:order val="1"/>
          <c:tx>
            <c:strRef>
              <c:f>RatesxDemog2!$A$21</c:f>
              <c:strCache>
                <c:ptCount val="1"/>
                <c:pt idx="0">
                  <c:v> NH AIAN </c:v>
                </c:pt>
              </c:strCache>
            </c:strRef>
          </c:tx>
          <c:spPr>
            <a:solidFill>
              <a:schemeClr val="accent2"/>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RatesxDemog2!$B$16:$E$17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RatesxDemog2!$B$21:$E$21</c:f>
              <c:numCache>
                <c:formatCode>_(* #,##0.0_);_(* \(#,##0.0\);_(* "-"??_);_(@_)</c:formatCode>
                <c:ptCount val="4"/>
                <c:pt idx="1">
                  <c:v>954.36076726826047</c:v>
                </c:pt>
                <c:pt idx="3">
                  <c:v>831.52225266937535</c:v>
                </c:pt>
              </c:numCache>
            </c:numRef>
          </c:val>
          <c:extLst>
            <c:ext xmlns:c16="http://schemas.microsoft.com/office/drawing/2014/chart" uri="{C3380CC4-5D6E-409C-BE32-E72D297353CC}">
              <c16:uniqueId val="{00000001-C514-484E-9BC2-BDA609D09D18}"/>
            </c:ext>
          </c:extLst>
        </c:ser>
        <c:ser>
          <c:idx val="2"/>
          <c:order val="2"/>
          <c:tx>
            <c:strRef>
              <c:f>RatesxDemog2!$A$22</c:f>
              <c:strCache>
                <c:ptCount val="1"/>
                <c:pt idx="0">
                  <c:v> NH API </c:v>
                </c:pt>
              </c:strCache>
            </c:strRef>
          </c:tx>
          <c:spPr>
            <a:solidFill>
              <a:schemeClr val="accent3"/>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RatesxDemog2!$B$16:$E$17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RatesxDemog2!$B$22:$E$22</c:f>
              <c:numCache>
                <c:formatCode>_(* #,##0.0_);_(* \(#,##0.0\);_(* "-"??_);_(@_)</c:formatCode>
                <c:ptCount val="4"/>
                <c:pt idx="0">
                  <c:v>28.777640924107605</c:v>
                </c:pt>
                <c:pt idx="1">
                  <c:v>138.95899341389105</c:v>
                </c:pt>
                <c:pt idx="2">
                  <c:v>13.813267643571651</c:v>
                </c:pt>
                <c:pt idx="3">
                  <c:v>87.267464135200711</c:v>
                </c:pt>
              </c:numCache>
            </c:numRef>
          </c:val>
          <c:extLst>
            <c:ext xmlns:c16="http://schemas.microsoft.com/office/drawing/2014/chart" uri="{C3380CC4-5D6E-409C-BE32-E72D297353CC}">
              <c16:uniqueId val="{00000002-C514-484E-9BC2-BDA609D09D18}"/>
            </c:ext>
          </c:extLst>
        </c:ser>
        <c:ser>
          <c:idx val="4"/>
          <c:order val="4"/>
          <c:tx>
            <c:strRef>
              <c:f>RatesxDemog2!$A$24</c:f>
              <c:strCache>
                <c:ptCount val="1"/>
                <c:pt idx="0">
                  <c:v> NH Black </c:v>
                </c:pt>
              </c:strCache>
              <c:extLst xmlns:c15="http://schemas.microsoft.com/office/drawing/2012/chart"/>
            </c:strRef>
          </c:tx>
          <c:spPr>
            <a:solidFill>
              <a:schemeClr val="accent5"/>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RatesxDemog2!$B$16:$E$17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extLst xmlns:c15="http://schemas.microsoft.com/office/drawing/2012/chart"/>
            </c:multiLvlStrRef>
          </c:cat>
          <c:val>
            <c:numRef>
              <c:f>RatesxDemog2!$B$24:$E$24</c:f>
              <c:numCache>
                <c:formatCode>_(* #,##0.0_);_(* \(#,##0.0\);_(* "-"??_);_(@_)</c:formatCode>
                <c:ptCount val="4"/>
                <c:pt idx="0">
                  <c:v>149.59844627578605</c:v>
                </c:pt>
                <c:pt idx="1">
                  <c:v>1177.5166829251448</c:v>
                </c:pt>
                <c:pt idx="2">
                  <c:v>28.869875597081517</c:v>
                </c:pt>
                <c:pt idx="3">
                  <c:v>824.4343344527224</c:v>
                </c:pt>
              </c:numCache>
              <c:extLst xmlns:c15="http://schemas.microsoft.com/office/drawing/2012/chart"/>
            </c:numRef>
          </c:val>
          <c:extLst xmlns:c15="http://schemas.microsoft.com/office/drawing/2012/chart">
            <c:ext xmlns:c16="http://schemas.microsoft.com/office/drawing/2014/chart" uri="{C3380CC4-5D6E-409C-BE32-E72D297353CC}">
              <c16:uniqueId val="{00000003-C514-484E-9BC2-BDA609D09D18}"/>
            </c:ext>
          </c:extLst>
        </c:ser>
        <c:ser>
          <c:idx val="6"/>
          <c:order val="6"/>
          <c:tx>
            <c:strRef>
              <c:f>RatesxDemog2!$A$26</c:f>
              <c:strCache>
                <c:ptCount val="1"/>
                <c:pt idx="0">
                  <c:v> NH White </c:v>
                </c:pt>
              </c:strCache>
            </c:strRef>
          </c:tx>
          <c:spPr>
            <a:solidFill>
              <a:schemeClr val="accent1">
                <a:lumMod val="60000"/>
              </a:schemeClr>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RatesxDemog2!$B$16:$E$17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RatesxDemog2!$B$26:$E$26</c:f>
              <c:numCache>
                <c:formatCode>_(* #,##0.0_);_(* \(#,##0.0\);_(* "-"??_);_(@_)</c:formatCode>
                <c:ptCount val="4"/>
                <c:pt idx="0">
                  <c:v>93.21150860877394</c:v>
                </c:pt>
                <c:pt idx="1">
                  <c:v>942.90996793050613</c:v>
                </c:pt>
                <c:pt idx="2">
                  <c:v>41.112300374972527</c:v>
                </c:pt>
                <c:pt idx="3">
                  <c:v>774.47036078620397</c:v>
                </c:pt>
              </c:numCache>
            </c:numRef>
          </c:val>
          <c:extLst>
            <c:ext xmlns:c16="http://schemas.microsoft.com/office/drawing/2014/chart" uri="{C3380CC4-5D6E-409C-BE32-E72D297353CC}">
              <c16:uniqueId val="{00000004-C514-484E-9BC2-BDA609D09D18}"/>
            </c:ext>
          </c:extLst>
        </c:ser>
        <c:dLbls>
          <c:dLblPos val="outEnd"/>
          <c:showLegendKey val="0"/>
          <c:showVal val="1"/>
          <c:showCatName val="0"/>
          <c:showSerName val="0"/>
          <c:showPercent val="0"/>
          <c:showBubbleSize val="0"/>
        </c:dLbls>
        <c:gapWidth val="100"/>
        <c:axId val="2031385328"/>
        <c:axId val="2031386992"/>
        <c:extLst>
          <c:ext xmlns:c15="http://schemas.microsoft.com/office/drawing/2012/chart" uri="{02D57815-91ED-43cb-92C2-25804820EDAC}">
            <c15:filteredBarSeries>
              <c15:ser>
                <c:idx val="3"/>
                <c:order val="3"/>
                <c:tx>
                  <c:strRef>
                    <c:extLst>
                      <c:ext uri="{02D57815-91ED-43cb-92C2-25804820EDAC}">
                        <c15:formulaRef>
                          <c15:sqref>RatesxDemog2!$A$23</c15:sqref>
                        </c15:formulaRef>
                      </c:ext>
                    </c:extLst>
                    <c:strCache>
                      <c:ptCount val="1"/>
                      <c:pt idx="0">
                        <c:v> NH Bi/Multirace </c:v>
                      </c:pt>
                    </c:strCache>
                  </c:strRef>
                </c:tx>
                <c:spPr>
                  <a:solidFill>
                    <a:schemeClr val="accent4"/>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RatesxDemog2!$B$16:$E$17</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c:ext uri="{02D57815-91ED-43cb-92C2-25804820EDAC}">
                        <c15:formulaRef>
                          <c15:sqref>RatesxDemog2!$B$23:$E$23</c15:sqref>
                        </c15:formulaRef>
                      </c:ext>
                    </c:extLst>
                    <c:numCache>
                      <c:formatCode>General</c:formatCode>
                      <c:ptCount val="4"/>
                    </c:numCache>
                  </c:numRef>
                </c:val>
                <c:extLst>
                  <c:ext xmlns:c16="http://schemas.microsoft.com/office/drawing/2014/chart" uri="{C3380CC4-5D6E-409C-BE32-E72D297353CC}">
                    <c16:uniqueId val="{00000005-C514-484E-9BC2-BDA609D09D18}"/>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RatesxDemog2!$A$25</c15:sqref>
                        </c15:formulaRef>
                      </c:ext>
                    </c:extLst>
                    <c:strCache>
                      <c:ptCount val="1"/>
                      <c:pt idx="0">
                        <c:v> NH Other </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RatesxDemog2!$B$16:$E$17</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xmlns:c15="http://schemas.microsoft.com/office/drawing/2012/chart">
                      <c:ext xmlns:c15="http://schemas.microsoft.com/office/drawing/2012/chart" uri="{02D57815-91ED-43cb-92C2-25804820EDAC}">
                        <c15:formulaRef>
                          <c15:sqref>RatesxDemog2!$B$25:$E$25</c15:sqref>
                        </c15:formulaRef>
                      </c:ext>
                    </c:extLst>
                    <c:numCache>
                      <c:formatCode>_(* #,##0.0_);_(* \(#,##0.0\);_(* "-"??_);_(@_)</c:formatCode>
                      <c:ptCount val="4"/>
                      <c:pt idx="0">
                        <c:v>945.49499443826471</c:v>
                      </c:pt>
                      <c:pt idx="1">
                        <c:v>5430.5823902842949</c:v>
                      </c:pt>
                      <c:pt idx="2">
                        <c:v>389.32146829810898</c:v>
                      </c:pt>
                      <c:pt idx="3">
                        <c:v>3905.6030913607506</c:v>
                      </c:pt>
                    </c:numCache>
                  </c:numRef>
                </c:val>
                <c:extLst xmlns:c15="http://schemas.microsoft.com/office/drawing/2012/chart">
                  <c:ext xmlns:c16="http://schemas.microsoft.com/office/drawing/2014/chart" uri="{C3380CC4-5D6E-409C-BE32-E72D297353CC}">
                    <c16:uniqueId val="{00000006-C514-484E-9BC2-BDA609D09D18}"/>
                  </c:ext>
                </c:extLst>
              </c15:ser>
            </c15:filteredBarSeries>
          </c:ext>
        </c:extLst>
      </c:barChart>
      <c:catAx>
        <c:axId val="2031385328"/>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31386992"/>
        <c:crosses val="autoZero"/>
        <c:auto val="1"/>
        <c:lblAlgn val="ctr"/>
        <c:lblOffset val="100"/>
        <c:noMultiLvlLbl val="0"/>
      </c:catAx>
      <c:valAx>
        <c:axId val="2031386992"/>
        <c:scaling>
          <c:orientation val="minMax"/>
        </c:scaling>
        <c:delete val="0"/>
        <c:axPos val="l"/>
        <c:title>
          <c:tx>
            <c:rich>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r>
                  <a:rPr lang="en-US"/>
                  <a:t>Rate per 100k Residents</a:t>
                </a:r>
              </a:p>
            </c:rich>
          </c:tx>
          <c:layout>
            <c:manualLayout>
              <c:xMode val="edge"/>
              <c:yMode val="edge"/>
              <c:x val="1.608758097802061E-2"/>
              <c:y val="0.3156218112745483"/>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031385328"/>
        <c:crosses val="autoZero"/>
        <c:crossBetween val="between"/>
      </c:valAx>
      <c:spPr>
        <a:noFill/>
        <a:ln>
          <a:noFill/>
        </a:ln>
        <a:effectLst/>
      </c:spPr>
    </c:plotArea>
    <c:legend>
      <c:legendPos val="t"/>
      <c:layout>
        <c:manualLayout>
          <c:xMode val="edge"/>
          <c:yMode val="edge"/>
          <c:x val="0.16980704562654039"/>
          <c:y val="0.18227932057581508"/>
          <c:w val="0.65054593807543015"/>
          <c:h val="4.677787417944898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or Hospitalization due to </a:t>
            </a:r>
            <a:r>
              <a:rPr lang="en-US" b="1" dirty="0"/>
              <a:t>Any Mention of Alcohol Poisoning by HHSA Region,</a:t>
            </a:r>
            <a:r>
              <a:rPr lang="en-US" dirty="0"/>
              <a:t> 2022 </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AlcoholxGeo!$A$98</c:f>
              <c:strCache>
                <c:ptCount val="1"/>
                <c:pt idx="0">
                  <c:v>Central Region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AlcoholxGeo!$B$98:$E$98</c:f>
              <c:numCache>
                <c:formatCode>0.0</c:formatCode>
                <c:ptCount val="4"/>
                <c:pt idx="1">
                  <c:v>16.702634774355356</c:v>
                </c:pt>
                <c:pt idx="3">
                  <c:v>6.0977872985741781</c:v>
                </c:pt>
              </c:numCache>
            </c:numRef>
          </c:val>
          <c:extLst>
            <c:ext xmlns:c16="http://schemas.microsoft.com/office/drawing/2014/chart" uri="{C3380CC4-5D6E-409C-BE32-E72D297353CC}">
              <c16:uniqueId val="{00000000-9C58-40E2-BF3E-7AFC55CF0952}"/>
            </c:ext>
          </c:extLst>
        </c:ser>
        <c:ser>
          <c:idx val="1"/>
          <c:order val="1"/>
          <c:tx>
            <c:strRef>
              <c:f>AlcoholxGeo!$A$99</c:f>
              <c:strCache>
                <c:ptCount val="1"/>
                <c:pt idx="0">
                  <c:v>East Region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AlcoholxGeo!$B$99:$E$99</c:f>
              <c:numCache>
                <c:formatCode>0.0</c:formatCode>
                <c:ptCount val="4"/>
                <c:pt idx="1">
                  <c:v>9.2092851920275489</c:v>
                </c:pt>
                <c:pt idx="3">
                  <c:v>9.7674236885140679</c:v>
                </c:pt>
              </c:numCache>
            </c:numRef>
          </c:val>
          <c:extLst>
            <c:ext xmlns:c16="http://schemas.microsoft.com/office/drawing/2014/chart" uri="{C3380CC4-5D6E-409C-BE32-E72D297353CC}">
              <c16:uniqueId val="{00000001-9C58-40E2-BF3E-7AFC55CF0952}"/>
            </c:ext>
          </c:extLst>
        </c:ser>
        <c:ser>
          <c:idx val="2"/>
          <c:order val="2"/>
          <c:tx>
            <c:strRef>
              <c:f>AlcoholxGeo!$A$100</c:f>
              <c:strCache>
                <c:ptCount val="1"/>
                <c:pt idx="0">
                  <c:v>North Central Region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AlcoholxGeo!$B$100:$E$100</c:f>
              <c:numCache>
                <c:formatCode>0.0</c:formatCode>
                <c:ptCount val="4"/>
                <c:pt idx="1">
                  <c:v>17.040613462084636</c:v>
                </c:pt>
                <c:pt idx="3">
                  <c:v>4.1132515253307735</c:v>
                </c:pt>
              </c:numCache>
            </c:numRef>
          </c:val>
          <c:extLst>
            <c:ext xmlns:c16="http://schemas.microsoft.com/office/drawing/2014/chart" uri="{C3380CC4-5D6E-409C-BE32-E72D297353CC}">
              <c16:uniqueId val="{00000002-9C58-40E2-BF3E-7AFC55CF0952}"/>
            </c:ext>
          </c:extLst>
        </c:ser>
        <c:ser>
          <c:idx val="3"/>
          <c:order val="3"/>
          <c:tx>
            <c:strRef>
              <c:f>AlcoholxGeo!$A$101</c:f>
              <c:strCache>
                <c:ptCount val="1"/>
                <c:pt idx="0">
                  <c:v>North Coastal Region</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AlcoholxGeo!$B$101:$E$101</c:f>
              <c:numCache>
                <c:formatCode>0.0</c:formatCode>
                <c:ptCount val="4"/>
                <c:pt idx="1">
                  <c:v>9.9207333406085372</c:v>
                </c:pt>
                <c:pt idx="3">
                  <c:v>6.2004583378803364</c:v>
                </c:pt>
              </c:numCache>
            </c:numRef>
          </c:val>
          <c:extLst>
            <c:ext xmlns:c16="http://schemas.microsoft.com/office/drawing/2014/chart" uri="{C3380CC4-5D6E-409C-BE32-E72D297353CC}">
              <c16:uniqueId val="{00000003-9C58-40E2-BF3E-7AFC55CF0952}"/>
            </c:ext>
          </c:extLst>
        </c:ser>
        <c:ser>
          <c:idx val="4"/>
          <c:order val="4"/>
          <c:tx>
            <c:strRef>
              <c:f>AlcoholxGeo!$A$102</c:f>
              <c:strCache>
                <c:ptCount val="1"/>
                <c:pt idx="0">
                  <c:v>North Inland Region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AlcoholxGeo!$B$102:$E$102</c:f>
              <c:numCache>
                <c:formatCode>0.0</c:formatCode>
                <c:ptCount val="4"/>
                <c:pt idx="1">
                  <c:v>5.0037072922210548</c:v>
                </c:pt>
              </c:numCache>
            </c:numRef>
          </c:val>
          <c:extLst>
            <c:ext xmlns:c16="http://schemas.microsoft.com/office/drawing/2014/chart" uri="{C3380CC4-5D6E-409C-BE32-E72D297353CC}">
              <c16:uniqueId val="{00000004-9C58-40E2-BF3E-7AFC55CF0952}"/>
            </c:ext>
          </c:extLst>
        </c:ser>
        <c:ser>
          <c:idx val="5"/>
          <c:order val="5"/>
          <c:tx>
            <c:strRef>
              <c:f>AlcoholxGeo!$A$103</c:f>
              <c:strCache>
                <c:ptCount val="1"/>
                <c:pt idx="0">
                  <c:v>South Region</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AlcoholxGeo!$B$96:$E$97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AlcoholxGeo!$B$103:$E$103</c:f>
              <c:numCache>
                <c:formatCode>0.0</c:formatCode>
                <c:ptCount val="4"/>
                <c:pt idx="1">
                  <c:v>6.3059654433093701</c:v>
                </c:pt>
                <c:pt idx="3">
                  <c:v>4.660930979837361</c:v>
                </c:pt>
              </c:numCache>
            </c:numRef>
          </c:val>
          <c:extLst>
            <c:ext xmlns:c16="http://schemas.microsoft.com/office/drawing/2014/chart" uri="{C3380CC4-5D6E-409C-BE32-E72D297353CC}">
              <c16:uniqueId val="{00000005-9C58-40E2-BF3E-7AFC55CF0952}"/>
            </c:ext>
          </c:extLst>
        </c:ser>
        <c:dLbls>
          <c:dLblPos val="outEnd"/>
          <c:showLegendKey val="0"/>
          <c:showVal val="1"/>
          <c:showCatName val="0"/>
          <c:showSerName val="0"/>
          <c:showPercent val="0"/>
          <c:showBubbleSize val="0"/>
        </c:dLbls>
        <c:gapWidth val="100"/>
        <c:axId val="627497903"/>
        <c:axId val="627490223"/>
        <c:extLst>
          <c:ext xmlns:c15="http://schemas.microsoft.com/office/drawing/2012/chart" uri="{02D57815-91ED-43cb-92C2-25804820EDAC}">
            <c15:filteredBarSeries>
              <c15:ser>
                <c:idx val="6"/>
                <c:order val="6"/>
                <c:tx>
                  <c:strRef>
                    <c:extLst>
                      <c:ext uri="{02D57815-91ED-43cb-92C2-25804820EDAC}">
                        <c15:formulaRef>
                          <c15:sqref>AlcoholxGeo!$A$104</c15:sqref>
                        </c15:formulaRef>
                      </c:ext>
                    </c:extLst>
                    <c:strCache>
                      <c:ptCount val="1"/>
                      <c:pt idx="0">
                        <c:v>San Diego County</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AlcoholxGeo!$B$96:$E$97</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c:ext uri="{02D57815-91ED-43cb-92C2-25804820EDAC}">
                        <c15:formulaRef>
                          <c15:sqref>AlcoholxGeo!$B$104:$E$104</c15:sqref>
                        </c15:formulaRef>
                      </c:ext>
                    </c:extLst>
                    <c:numCache>
                      <c:formatCode>General</c:formatCode>
                      <c:ptCount val="4"/>
                    </c:numCache>
                  </c:numRef>
                </c:val>
                <c:extLst>
                  <c:ext xmlns:c16="http://schemas.microsoft.com/office/drawing/2014/chart" uri="{C3380CC4-5D6E-409C-BE32-E72D297353CC}">
                    <c16:uniqueId val="{00000006-9C58-40E2-BF3E-7AFC55CF0952}"/>
                  </c:ext>
                </c:extLst>
              </c15:ser>
            </c15:filteredBarSeries>
          </c:ext>
        </c:extLst>
      </c:barChart>
      <c:catAx>
        <c:axId val="627497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490223"/>
        <c:crosses val="autoZero"/>
        <c:auto val="1"/>
        <c:lblAlgn val="ctr"/>
        <c:lblOffset val="100"/>
        <c:noMultiLvlLbl val="0"/>
      </c:catAx>
      <c:valAx>
        <c:axId val="627490223"/>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49790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r>
              <a:rPr lang="en-US" dirty="0"/>
              <a:t>Rates of ED Discharge or Hospitalization due to </a:t>
            </a:r>
            <a:r>
              <a:rPr lang="en-US" b="1" dirty="0"/>
              <a:t>Any Mention of Alcohol Related Disorders by HHSA Region</a:t>
            </a:r>
            <a:r>
              <a:rPr lang="en-US" dirty="0"/>
              <a:t>, 2022 </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AlcoholxGeo!$A$108</c:f>
              <c:strCache>
                <c:ptCount val="1"/>
                <c:pt idx="0">
                  <c:v>Central Region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AlcoholxGeo!$B$108:$E$108</c:f>
              <c:numCache>
                <c:formatCode>0.0</c:formatCode>
                <c:ptCount val="4"/>
                <c:pt idx="0">
                  <c:v>154.59221701802656</c:v>
                </c:pt>
                <c:pt idx="1">
                  <c:v>1207.3618851176873</c:v>
                </c:pt>
                <c:pt idx="2">
                  <c:v>33.126903646719981</c:v>
                </c:pt>
                <c:pt idx="3">
                  <c:v>745.52077754741697</c:v>
                </c:pt>
              </c:numCache>
            </c:numRef>
          </c:val>
          <c:extLst>
            <c:ext xmlns:c16="http://schemas.microsoft.com/office/drawing/2014/chart" uri="{C3380CC4-5D6E-409C-BE32-E72D297353CC}">
              <c16:uniqueId val="{00000000-2947-4DE4-A5EF-D3F249B23190}"/>
            </c:ext>
          </c:extLst>
        </c:ser>
        <c:ser>
          <c:idx val="1"/>
          <c:order val="1"/>
          <c:tx>
            <c:strRef>
              <c:f>AlcoholxGeo!$A$109</c:f>
              <c:strCache>
                <c:ptCount val="1"/>
                <c:pt idx="0">
                  <c:v>East Region</c:v>
                </c:pt>
              </c:strCache>
            </c:strRef>
          </c:tx>
          <c:spPr>
            <a:solidFill>
              <a:schemeClr val="accent2"/>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AlcoholxGeo!$B$109:$E$109</c:f>
              <c:numCache>
                <c:formatCode>0.0</c:formatCode>
                <c:ptCount val="4"/>
                <c:pt idx="0">
                  <c:v>81.251580956469084</c:v>
                </c:pt>
                <c:pt idx="1">
                  <c:v>960.55635245329768</c:v>
                </c:pt>
                <c:pt idx="2">
                  <c:v>39.859266129588605</c:v>
                </c:pt>
                <c:pt idx="3">
                  <c:v>907.53319528707846</c:v>
                </c:pt>
              </c:numCache>
            </c:numRef>
          </c:val>
          <c:extLst>
            <c:ext xmlns:c16="http://schemas.microsoft.com/office/drawing/2014/chart" uri="{C3380CC4-5D6E-409C-BE32-E72D297353CC}">
              <c16:uniqueId val="{00000001-2947-4DE4-A5EF-D3F249B23190}"/>
            </c:ext>
          </c:extLst>
        </c:ser>
        <c:ser>
          <c:idx val="2"/>
          <c:order val="2"/>
          <c:tx>
            <c:strRef>
              <c:f>AlcoholxGeo!$A$110</c:f>
              <c:strCache>
                <c:ptCount val="1"/>
                <c:pt idx="0">
                  <c:v>North Central Region</c:v>
                </c:pt>
              </c:strCache>
            </c:strRef>
          </c:tx>
          <c:spPr>
            <a:solidFill>
              <a:schemeClr val="accent3"/>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AlcoholxGeo!$B$110:$E$110</c:f>
              <c:numCache>
                <c:formatCode>0.0</c:formatCode>
                <c:ptCount val="4"/>
                <c:pt idx="0">
                  <c:v>88.031219890896736</c:v>
                </c:pt>
                <c:pt idx="1">
                  <c:v>669.08891478713929</c:v>
                </c:pt>
                <c:pt idx="2">
                  <c:v>35.351119798706563</c:v>
                </c:pt>
                <c:pt idx="3">
                  <c:v>482.81738142573136</c:v>
                </c:pt>
              </c:numCache>
            </c:numRef>
          </c:val>
          <c:extLst>
            <c:ext xmlns:c16="http://schemas.microsoft.com/office/drawing/2014/chart" uri="{C3380CC4-5D6E-409C-BE32-E72D297353CC}">
              <c16:uniqueId val="{00000002-2947-4DE4-A5EF-D3F249B23190}"/>
            </c:ext>
          </c:extLst>
        </c:ser>
        <c:ser>
          <c:idx val="3"/>
          <c:order val="3"/>
          <c:tx>
            <c:strRef>
              <c:f>AlcoholxGeo!$A$111</c:f>
              <c:strCache>
                <c:ptCount val="1"/>
                <c:pt idx="0">
                  <c:v>North Coastal Region</c:v>
                </c:pt>
              </c:strCache>
            </c:strRef>
          </c:tx>
          <c:spPr>
            <a:solidFill>
              <a:schemeClr val="accent4"/>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AlcoholxGeo!$B$111:$E$111</c:f>
              <c:numCache>
                <c:formatCode>0.0</c:formatCode>
                <c:ptCount val="4"/>
                <c:pt idx="0">
                  <c:v>94.435461946801354</c:v>
                </c:pt>
                <c:pt idx="1">
                  <c:v>682.05041716683695</c:v>
                </c:pt>
                <c:pt idx="2">
                  <c:v>29.332226816809516</c:v>
                </c:pt>
                <c:pt idx="3">
                  <c:v>517.36624371273524</c:v>
                </c:pt>
              </c:numCache>
            </c:numRef>
          </c:val>
          <c:extLst>
            <c:ext xmlns:c16="http://schemas.microsoft.com/office/drawing/2014/chart" uri="{C3380CC4-5D6E-409C-BE32-E72D297353CC}">
              <c16:uniqueId val="{00000003-2947-4DE4-A5EF-D3F249B23190}"/>
            </c:ext>
          </c:extLst>
        </c:ser>
        <c:ser>
          <c:idx val="4"/>
          <c:order val="4"/>
          <c:tx>
            <c:strRef>
              <c:f>AlcoholxGeo!$A$112</c:f>
              <c:strCache>
                <c:ptCount val="1"/>
                <c:pt idx="0">
                  <c:v>North Inland Region</c:v>
                </c:pt>
              </c:strCache>
            </c:strRef>
          </c:tx>
          <c:spPr>
            <a:solidFill>
              <a:schemeClr val="accent5"/>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AlcoholxGeo!$B$112:$E$112</c:f>
              <c:numCache>
                <c:formatCode>0.0</c:formatCode>
                <c:ptCount val="4"/>
                <c:pt idx="0">
                  <c:v>88.963058856732658</c:v>
                </c:pt>
                <c:pt idx="1">
                  <c:v>637.06291479596246</c:v>
                </c:pt>
                <c:pt idx="2">
                  <c:v>25.768610151605323</c:v>
                </c:pt>
                <c:pt idx="3">
                  <c:v>413.71561657045902</c:v>
                </c:pt>
              </c:numCache>
            </c:numRef>
          </c:val>
          <c:extLst>
            <c:ext xmlns:c16="http://schemas.microsoft.com/office/drawing/2014/chart" uri="{C3380CC4-5D6E-409C-BE32-E72D297353CC}">
              <c16:uniqueId val="{00000004-2947-4DE4-A5EF-D3F249B23190}"/>
            </c:ext>
          </c:extLst>
        </c:ser>
        <c:ser>
          <c:idx val="5"/>
          <c:order val="5"/>
          <c:tx>
            <c:strRef>
              <c:f>AlcoholxGeo!$A$113</c:f>
              <c:strCache>
                <c:ptCount val="1"/>
                <c:pt idx="0">
                  <c:v>South Region</c:v>
                </c:pt>
              </c:strCache>
            </c:strRef>
          </c:tx>
          <c:spPr>
            <a:solidFill>
              <a:schemeClr val="accent6"/>
            </a:solidFill>
            <a:ln>
              <a:noFill/>
            </a:ln>
            <a:effectLst/>
          </c:spPr>
          <c:invertIfNegative val="0"/>
          <c:dLbls>
            <c:spPr>
              <a:noFill/>
              <a:ln>
                <a:noFill/>
              </a:ln>
              <a:effectLst/>
            </c:spPr>
            <c:txPr>
              <a:bodyPr rot="-5400000" spcFirstLastPara="1" vertOverflow="ellipsis" wrap="square" anchor="ctr" anchorCtr="1"/>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AlcoholxGeo!$B$106:$E$107</c:f>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f>AlcoholxGeo!$B$113:$E$113</c:f>
              <c:numCache>
                <c:formatCode>0.0</c:formatCode>
                <c:ptCount val="4"/>
                <c:pt idx="0">
                  <c:v>80.636451996112172</c:v>
                </c:pt>
                <c:pt idx="1">
                  <c:v>681.04426787741204</c:v>
                </c:pt>
                <c:pt idx="2">
                  <c:v>34.558479426905215</c:v>
                </c:pt>
                <c:pt idx="3">
                  <c:v>553.8282693689099</c:v>
                </c:pt>
              </c:numCache>
            </c:numRef>
          </c:val>
          <c:extLst>
            <c:ext xmlns:c16="http://schemas.microsoft.com/office/drawing/2014/chart" uri="{C3380CC4-5D6E-409C-BE32-E72D297353CC}">
              <c16:uniqueId val="{00000005-2947-4DE4-A5EF-D3F249B23190}"/>
            </c:ext>
          </c:extLst>
        </c:ser>
        <c:dLbls>
          <c:dLblPos val="outEnd"/>
          <c:showLegendKey val="0"/>
          <c:showVal val="1"/>
          <c:showCatName val="0"/>
          <c:showSerName val="0"/>
          <c:showPercent val="0"/>
          <c:showBubbleSize val="0"/>
        </c:dLbls>
        <c:gapWidth val="100"/>
        <c:axId val="627522383"/>
        <c:axId val="627519023"/>
        <c:extLst>
          <c:ext xmlns:c15="http://schemas.microsoft.com/office/drawing/2012/chart" uri="{02D57815-91ED-43cb-92C2-25804820EDAC}">
            <c15:filteredBarSeries>
              <c15:ser>
                <c:idx val="6"/>
                <c:order val="6"/>
                <c:tx>
                  <c:strRef>
                    <c:extLst>
                      <c:ext uri="{02D57815-91ED-43cb-92C2-25804820EDAC}">
                        <c15:formulaRef>
                          <c15:sqref>AlcoholxGeo!$A$114</c15:sqref>
                        </c15:formulaRef>
                      </c:ext>
                    </c:extLst>
                    <c:strCache>
                      <c:ptCount val="1"/>
                      <c:pt idx="0">
                        <c:v>San Diego County</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AlcoholxGeo!$B$106:$E$107</c15:sqref>
                        </c15:formulaRef>
                      </c:ext>
                    </c:extLst>
                    <c:multiLvlStrCache>
                      <c:ptCount val="4"/>
                      <c:lvl>
                        <c:pt idx="0">
                          <c:v>Underage Drinking (&lt;20 years old)</c:v>
                        </c:pt>
                        <c:pt idx="1">
                          <c:v> 20+ year-olds </c:v>
                        </c:pt>
                        <c:pt idx="2">
                          <c:v>Underage Drinking (&lt;20 years old)</c:v>
                        </c:pt>
                        <c:pt idx="3">
                          <c:v> 20+ year-olds </c:v>
                        </c:pt>
                      </c:lvl>
                      <c:lvl>
                        <c:pt idx="0">
                          <c:v>ED Discharges</c:v>
                        </c:pt>
                        <c:pt idx="2">
                          <c:v>Hospitalizations</c:v>
                        </c:pt>
                      </c:lvl>
                    </c:multiLvlStrCache>
                  </c:multiLvlStrRef>
                </c:cat>
                <c:val>
                  <c:numRef>
                    <c:extLst>
                      <c:ext uri="{02D57815-91ED-43cb-92C2-25804820EDAC}">
                        <c15:formulaRef>
                          <c15:sqref>AlcoholxGeo!$B$114:$E$114</c15:sqref>
                        </c15:formulaRef>
                      </c:ext>
                    </c:extLst>
                    <c:numCache>
                      <c:formatCode>General</c:formatCode>
                      <c:ptCount val="4"/>
                    </c:numCache>
                  </c:numRef>
                </c:val>
                <c:extLst>
                  <c:ext xmlns:c16="http://schemas.microsoft.com/office/drawing/2014/chart" uri="{C3380CC4-5D6E-409C-BE32-E72D297353CC}">
                    <c16:uniqueId val="{00000006-2947-4DE4-A5EF-D3F249B23190}"/>
                  </c:ext>
                </c:extLst>
              </c15:ser>
            </c15:filteredBarSeries>
          </c:ext>
        </c:extLst>
      </c:barChart>
      <c:catAx>
        <c:axId val="627522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19023"/>
        <c:crosses val="autoZero"/>
        <c:auto val="1"/>
        <c:lblAlgn val="ctr"/>
        <c:lblOffset val="100"/>
        <c:noMultiLvlLbl val="0"/>
      </c:catAx>
      <c:valAx>
        <c:axId val="627519023"/>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2752238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900">
          <a:solidFill>
            <a:schemeClr val="tx1"/>
          </a:solidFill>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a:t>Rates of Death due to </a:t>
            </a:r>
            <a:r>
              <a:rPr lang="en-US" b="1" u="sng"/>
              <a:t>Alcohol Poisoning</a:t>
            </a:r>
            <a:r>
              <a:rPr lang="en-US"/>
              <a:t>, 2019-2023</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Charts!$B$2</c:f>
              <c:strCache>
                <c:ptCount val="1"/>
                <c:pt idx="0">
                  <c:v>United States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7.1646104256974569E-2"/>
                  <c:y val="1.03284107026269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5F-4D33-BCA0-2387F0346C9F}"/>
                </c:ext>
              </c:extLst>
            </c:dLbl>
            <c:dLbl>
              <c:idx val="1"/>
              <c:delete val="1"/>
              <c:extLst>
                <c:ext xmlns:c15="http://schemas.microsoft.com/office/drawing/2012/chart" uri="{CE6537A1-D6FC-4f65-9D91-7224C49458BB}"/>
                <c:ext xmlns:c16="http://schemas.microsoft.com/office/drawing/2014/chart" uri="{C3380CC4-5D6E-409C-BE32-E72D297353CC}">
                  <c16:uniqueId val="{00000001-315F-4D33-BCA0-2387F0346C9F}"/>
                </c:ext>
              </c:extLst>
            </c:dLbl>
            <c:dLbl>
              <c:idx val="2"/>
              <c:delete val="1"/>
              <c:extLst>
                <c:ext xmlns:c15="http://schemas.microsoft.com/office/drawing/2012/chart" uri="{CE6537A1-D6FC-4f65-9D91-7224C49458BB}"/>
                <c:ext xmlns:c16="http://schemas.microsoft.com/office/drawing/2014/chart" uri="{C3380CC4-5D6E-409C-BE32-E72D297353CC}">
                  <c16:uniqueId val="{00000002-315F-4D33-BCA0-2387F0346C9F}"/>
                </c:ext>
              </c:extLst>
            </c:dLbl>
            <c:dLbl>
              <c:idx val="3"/>
              <c:delete val="1"/>
              <c:extLst>
                <c:ext xmlns:c15="http://schemas.microsoft.com/office/drawing/2012/chart" uri="{CE6537A1-D6FC-4f65-9D91-7224C49458BB}"/>
                <c:ext xmlns:c16="http://schemas.microsoft.com/office/drawing/2014/chart" uri="{C3380CC4-5D6E-409C-BE32-E72D297353CC}">
                  <c16:uniqueId val="{00000003-315F-4D33-BCA0-2387F0346C9F}"/>
                </c:ext>
              </c:extLst>
            </c:dLbl>
            <c:dLbl>
              <c:idx val="4"/>
              <c:layout>
                <c:manualLayout>
                  <c:x val="1.7272424141380461E-2"/>
                  <c:y val="8.03520838286181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15F-4D33-BCA0-2387F0346C9F}"/>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Charts!$B$3:$B$7</c:f>
              <c:numCache>
                <c:formatCode>General</c:formatCode>
                <c:ptCount val="5"/>
                <c:pt idx="0">
                  <c:v>0.7</c:v>
                </c:pt>
                <c:pt idx="1">
                  <c:v>0.8</c:v>
                </c:pt>
                <c:pt idx="2">
                  <c:v>0.8</c:v>
                </c:pt>
                <c:pt idx="3">
                  <c:v>0.7</c:v>
                </c:pt>
                <c:pt idx="4">
                  <c:v>0.6</c:v>
                </c:pt>
              </c:numCache>
            </c:numRef>
          </c:val>
          <c:smooth val="0"/>
          <c:extLst>
            <c:ext xmlns:c16="http://schemas.microsoft.com/office/drawing/2014/chart" uri="{C3380CC4-5D6E-409C-BE32-E72D297353CC}">
              <c16:uniqueId val="{00000005-315F-4D33-BCA0-2387F0346C9F}"/>
            </c:ext>
          </c:extLst>
        </c:ser>
        <c:ser>
          <c:idx val="1"/>
          <c:order val="1"/>
          <c:tx>
            <c:strRef>
              <c:f>Charts!$C$2</c:f>
              <c:strCache>
                <c:ptCount val="1"/>
                <c:pt idx="0">
                  <c:v>California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7.1646104256974569E-2"/>
                  <c:y val="-8.85285395928896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15F-4D33-BCA0-2387F0346C9F}"/>
                </c:ext>
              </c:extLst>
            </c:dLbl>
            <c:dLbl>
              <c:idx val="1"/>
              <c:delete val="1"/>
              <c:extLst>
                <c:ext xmlns:c15="http://schemas.microsoft.com/office/drawing/2012/chart" uri="{CE6537A1-D6FC-4f65-9D91-7224C49458BB}"/>
                <c:ext xmlns:c16="http://schemas.microsoft.com/office/drawing/2014/chart" uri="{C3380CC4-5D6E-409C-BE32-E72D297353CC}">
                  <c16:uniqueId val="{00000007-315F-4D33-BCA0-2387F0346C9F}"/>
                </c:ext>
              </c:extLst>
            </c:dLbl>
            <c:dLbl>
              <c:idx val="2"/>
              <c:delete val="1"/>
              <c:extLst>
                <c:ext xmlns:c15="http://schemas.microsoft.com/office/drawing/2012/chart" uri="{CE6537A1-D6FC-4f65-9D91-7224C49458BB}"/>
                <c:ext xmlns:c16="http://schemas.microsoft.com/office/drawing/2014/chart" uri="{C3380CC4-5D6E-409C-BE32-E72D297353CC}">
                  <c16:uniqueId val="{00000008-315F-4D33-BCA0-2387F0346C9F}"/>
                </c:ext>
              </c:extLst>
            </c:dLbl>
            <c:dLbl>
              <c:idx val="3"/>
              <c:delete val="1"/>
              <c:extLst>
                <c:ext xmlns:c15="http://schemas.microsoft.com/office/drawing/2012/chart" uri="{CE6537A1-D6FC-4f65-9D91-7224C49458BB}"/>
                <c:ext xmlns:c16="http://schemas.microsoft.com/office/drawing/2014/chart" uri="{C3380CC4-5D6E-409C-BE32-E72D297353CC}">
                  <c16:uniqueId val="{00000009-315F-4D33-BCA0-2387F0346C9F}"/>
                </c:ext>
              </c:extLst>
            </c:dLbl>
            <c:dLbl>
              <c:idx val="4"/>
              <c:layout>
                <c:manualLayout>
                  <c:x val="8.380571301544959E-3"/>
                  <c:y val="-1.85048664668986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15F-4D33-BCA0-2387F0346C9F}"/>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Charts!$C$3:$C$7</c:f>
              <c:numCache>
                <c:formatCode>General</c:formatCode>
                <c:ptCount val="5"/>
                <c:pt idx="0">
                  <c:v>0.8</c:v>
                </c:pt>
                <c:pt idx="1">
                  <c:v>0.9</c:v>
                </c:pt>
                <c:pt idx="2">
                  <c:v>0.9</c:v>
                </c:pt>
                <c:pt idx="3">
                  <c:v>0.7</c:v>
                </c:pt>
                <c:pt idx="4">
                  <c:v>0.7</c:v>
                </c:pt>
              </c:numCache>
            </c:numRef>
          </c:val>
          <c:smooth val="0"/>
          <c:extLst>
            <c:ext xmlns:c16="http://schemas.microsoft.com/office/drawing/2014/chart" uri="{C3380CC4-5D6E-409C-BE32-E72D297353CC}">
              <c16:uniqueId val="{0000000B-315F-4D33-BCA0-2387F0346C9F}"/>
            </c:ext>
          </c:extLst>
        </c:ser>
        <c:ser>
          <c:idx val="2"/>
          <c:order val="2"/>
          <c:tx>
            <c:strRef>
              <c:f>Charts!$D$2</c:f>
              <c:strCache>
                <c:ptCount val="1"/>
                <c:pt idx="0">
                  <c:v>San Diego County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3.8301656107591418E-2"/>
                  <c:y val="8.44711234242645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15F-4D33-BCA0-2387F0346C9F}"/>
                </c:ext>
              </c:extLst>
            </c:dLbl>
            <c:dLbl>
              <c:idx val="1"/>
              <c:delete val="1"/>
              <c:extLst>
                <c:ext xmlns:c15="http://schemas.microsoft.com/office/drawing/2012/chart" uri="{CE6537A1-D6FC-4f65-9D91-7224C49458BB}"/>
                <c:ext xmlns:c16="http://schemas.microsoft.com/office/drawing/2014/chart" uri="{C3380CC4-5D6E-409C-BE32-E72D297353CC}">
                  <c16:uniqueId val="{0000000D-315F-4D33-BCA0-2387F0346C9F}"/>
                </c:ext>
              </c:extLst>
            </c:dLbl>
            <c:dLbl>
              <c:idx val="2"/>
              <c:delete val="1"/>
              <c:extLst>
                <c:ext xmlns:c15="http://schemas.microsoft.com/office/drawing/2012/chart" uri="{CE6537A1-D6FC-4f65-9D91-7224C49458BB}"/>
                <c:ext xmlns:c16="http://schemas.microsoft.com/office/drawing/2014/chart" uri="{C3380CC4-5D6E-409C-BE32-E72D297353CC}">
                  <c16:uniqueId val="{0000000E-315F-4D33-BCA0-2387F0346C9F}"/>
                </c:ext>
              </c:extLst>
            </c:dLbl>
            <c:dLbl>
              <c:idx val="3"/>
              <c:delete val="1"/>
              <c:extLst>
                <c:ext xmlns:c15="http://schemas.microsoft.com/office/drawing/2012/chart" uri="{CE6537A1-D6FC-4f65-9D91-7224C49458BB}"/>
                <c:ext xmlns:c16="http://schemas.microsoft.com/office/drawing/2014/chart" uri="{C3380CC4-5D6E-409C-BE32-E72D297353CC}">
                  <c16:uniqueId val="{0000000F-315F-4D33-BCA0-2387F0346C9F}"/>
                </c:ext>
              </c:extLst>
            </c:dLbl>
            <c:dLbl>
              <c:idx val="4"/>
              <c:layout>
                <c:manualLayout>
                  <c:x val="2.6164276981215959E-2"/>
                  <c:y val="-3.08619852538382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15F-4D33-BCA0-2387F0346C9F}"/>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Charts!$D$3:$D$7</c:f>
              <c:numCache>
                <c:formatCode>General</c:formatCode>
                <c:ptCount val="5"/>
                <c:pt idx="0">
                  <c:v>0.7</c:v>
                </c:pt>
                <c:pt idx="1">
                  <c:v>0.8</c:v>
                </c:pt>
                <c:pt idx="2">
                  <c:v>1.1000000000000001</c:v>
                </c:pt>
                <c:pt idx="3">
                  <c:v>1.1000000000000001</c:v>
                </c:pt>
                <c:pt idx="4">
                  <c:v>1.1000000000000001</c:v>
                </c:pt>
              </c:numCache>
            </c:numRef>
          </c:val>
          <c:smooth val="0"/>
          <c:extLst>
            <c:ext xmlns:c16="http://schemas.microsoft.com/office/drawing/2014/chart" uri="{C3380CC4-5D6E-409C-BE32-E72D297353CC}">
              <c16:uniqueId val="{00000011-315F-4D33-BCA0-2387F0346C9F}"/>
            </c:ext>
          </c:extLst>
        </c:ser>
        <c:dLbls>
          <c:dLblPos val="t"/>
          <c:showLegendKey val="0"/>
          <c:showVal val="1"/>
          <c:showCatName val="0"/>
          <c:showSerName val="0"/>
          <c:showPercent val="0"/>
          <c:showBubbleSize val="0"/>
        </c:dLbls>
        <c:marker val="1"/>
        <c:smooth val="0"/>
        <c:axId val="909196320"/>
        <c:axId val="909197280"/>
      </c:lineChart>
      <c:catAx>
        <c:axId val="909196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909197280"/>
        <c:crosses val="autoZero"/>
        <c:auto val="1"/>
        <c:lblAlgn val="ctr"/>
        <c:lblOffset val="100"/>
        <c:noMultiLvlLbl val="0"/>
      </c:catAx>
      <c:valAx>
        <c:axId val="909197280"/>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909196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a:t>Rates of Death due to </a:t>
            </a:r>
            <a:r>
              <a:rPr lang="en-US" b="1" u="sng"/>
              <a:t>Alcohol-Related Disorders</a:t>
            </a:r>
            <a:r>
              <a:rPr lang="en-US"/>
              <a:t>, 2019-2023</a:t>
            </a:r>
          </a:p>
        </c:rich>
      </c:tx>
      <c:layout>
        <c:manualLayout>
          <c:xMode val="edge"/>
          <c:yMode val="edge"/>
          <c:x val="0.15031509121061359"/>
          <c:y val="2.8904712963845048E-2"/>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155695712165333"/>
          <c:y val="0.15315368626128756"/>
          <c:w val="0.88075371175617978"/>
          <c:h val="0.6404113898224848"/>
        </c:manualLayout>
      </c:layout>
      <c:lineChart>
        <c:grouping val="standard"/>
        <c:varyColors val="0"/>
        <c:ser>
          <c:idx val="0"/>
          <c:order val="0"/>
          <c:tx>
            <c:strRef>
              <c:f>Charts!$B$12</c:f>
              <c:strCache>
                <c:ptCount val="1"/>
                <c:pt idx="0">
                  <c:v>United States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9364246135899676E-2"/>
                  <c:y val="6.02456803060713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AA5-4DC8-9583-ABF030A360EE}"/>
                </c:ext>
              </c:extLst>
            </c:dLbl>
            <c:dLbl>
              <c:idx val="1"/>
              <c:delete val="1"/>
              <c:extLst>
                <c:ext xmlns:c15="http://schemas.microsoft.com/office/drawing/2012/chart" uri="{CE6537A1-D6FC-4f65-9D91-7224C49458BB}"/>
                <c:ext xmlns:c16="http://schemas.microsoft.com/office/drawing/2014/chart" uri="{C3380CC4-5D6E-409C-BE32-E72D297353CC}">
                  <c16:uniqueId val="{00000001-DAA5-4DC8-9583-ABF030A360EE}"/>
                </c:ext>
              </c:extLst>
            </c:dLbl>
            <c:dLbl>
              <c:idx val="2"/>
              <c:delete val="1"/>
              <c:extLst>
                <c:ext xmlns:c15="http://schemas.microsoft.com/office/drawing/2012/chart" uri="{CE6537A1-D6FC-4f65-9D91-7224C49458BB}"/>
                <c:ext xmlns:c16="http://schemas.microsoft.com/office/drawing/2014/chart" uri="{C3380CC4-5D6E-409C-BE32-E72D297353CC}">
                  <c16:uniqueId val="{00000002-DAA5-4DC8-9583-ABF030A360EE}"/>
                </c:ext>
              </c:extLst>
            </c:dLbl>
            <c:dLbl>
              <c:idx val="3"/>
              <c:delete val="1"/>
              <c:extLst>
                <c:ext xmlns:c15="http://schemas.microsoft.com/office/drawing/2012/chart" uri="{CE6537A1-D6FC-4f65-9D91-7224C49458BB}"/>
                <c:ext xmlns:c16="http://schemas.microsoft.com/office/drawing/2014/chart" uri="{C3380CC4-5D6E-409C-BE32-E72D297353CC}">
                  <c16:uniqueId val="{00000003-DAA5-4DC8-9583-ABF030A360EE}"/>
                </c:ext>
              </c:extLst>
            </c:dLbl>
            <c:dLbl>
              <c:idx val="4"/>
              <c:layout>
                <c:manualLayout>
                  <c:x val="3.3724640141375361E-4"/>
                  <c:y val="5.61164355969505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AA5-4DC8-9583-ABF030A360EE}"/>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Charts!$A$13:$A$17</c:f>
              <c:numCache>
                <c:formatCode>General</c:formatCode>
                <c:ptCount val="5"/>
                <c:pt idx="0">
                  <c:v>2019</c:v>
                </c:pt>
                <c:pt idx="1">
                  <c:v>2020</c:v>
                </c:pt>
                <c:pt idx="2">
                  <c:v>2021</c:v>
                </c:pt>
                <c:pt idx="3">
                  <c:v>2022</c:v>
                </c:pt>
                <c:pt idx="4">
                  <c:v>2023</c:v>
                </c:pt>
              </c:numCache>
            </c:numRef>
          </c:cat>
          <c:val>
            <c:numRef>
              <c:f>Charts!$B$13:$B$17</c:f>
              <c:numCache>
                <c:formatCode>General</c:formatCode>
                <c:ptCount val="5"/>
                <c:pt idx="0">
                  <c:v>11.2</c:v>
                </c:pt>
                <c:pt idx="1">
                  <c:v>14.1</c:v>
                </c:pt>
                <c:pt idx="2">
                  <c:v>15.6</c:v>
                </c:pt>
                <c:pt idx="3">
                  <c:v>14.7</c:v>
                </c:pt>
                <c:pt idx="4">
                  <c:v>13.7</c:v>
                </c:pt>
              </c:numCache>
            </c:numRef>
          </c:val>
          <c:smooth val="0"/>
          <c:extLst>
            <c:ext xmlns:c16="http://schemas.microsoft.com/office/drawing/2014/chart" uri="{C3380CC4-5D6E-409C-BE32-E72D297353CC}">
              <c16:uniqueId val="{00000005-DAA5-4DC8-9583-ABF030A360EE}"/>
            </c:ext>
          </c:extLst>
        </c:ser>
        <c:ser>
          <c:idx val="1"/>
          <c:order val="1"/>
          <c:tx>
            <c:strRef>
              <c:f>Charts!$C$12</c:f>
              <c:strCache>
                <c:ptCount val="1"/>
                <c:pt idx="0">
                  <c:v>California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8.5898242819150095E-2"/>
                  <c:y val="1.4823988505743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AA5-4DC8-9583-ABF030A360EE}"/>
                </c:ext>
              </c:extLst>
            </c:dLbl>
            <c:dLbl>
              <c:idx val="1"/>
              <c:delete val="1"/>
              <c:extLst>
                <c:ext xmlns:c15="http://schemas.microsoft.com/office/drawing/2012/chart" uri="{CE6537A1-D6FC-4f65-9D91-7224C49458BB}"/>
                <c:ext xmlns:c16="http://schemas.microsoft.com/office/drawing/2014/chart" uri="{C3380CC4-5D6E-409C-BE32-E72D297353CC}">
                  <c16:uniqueId val="{00000007-DAA5-4DC8-9583-ABF030A360EE}"/>
                </c:ext>
              </c:extLst>
            </c:dLbl>
            <c:dLbl>
              <c:idx val="2"/>
              <c:delete val="1"/>
              <c:extLst>
                <c:ext xmlns:c15="http://schemas.microsoft.com/office/drawing/2012/chart" uri="{CE6537A1-D6FC-4f65-9D91-7224C49458BB}"/>
                <c:ext xmlns:c16="http://schemas.microsoft.com/office/drawing/2014/chart" uri="{C3380CC4-5D6E-409C-BE32-E72D297353CC}">
                  <c16:uniqueId val="{00000008-DAA5-4DC8-9583-ABF030A360EE}"/>
                </c:ext>
              </c:extLst>
            </c:dLbl>
            <c:dLbl>
              <c:idx val="3"/>
              <c:delete val="1"/>
              <c:extLst>
                <c:ext xmlns:c15="http://schemas.microsoft.com/office/drawing/2012/chart" uri="{CE6537A1-D6FC-4f65-9D91-7224C49458BB}"/>
                <c:ext xmlns:c16="http://schemas.microsoft.com/office/drawing/2014/chart" uri="{C3380CC4-5D6E-409C-BE32-E72D297353CC}">
                  <c16:uniqueId val="{00000009-DAA5-4DC8-9583-ABF030A360EE}"/>
                </c:ext>
              </c:extLst>
            </c:dLbl>
            <c:dLbl>
              <c:idx val="4"/>
              <c:layout>
                <c:manualLayout>
                  <c:x val="1.1393078352768093E-2"/>
                  <c:y val="1.06947437966226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AA5-4DC8-9583-ABF030A360EE}"/>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Charts!$A$13:$A$17</c:f>
              <c:numCache>
                <c:formatCode>General</c:formatCode>
                <c:ptCount val="5"/>
                <c:pt idx="0">
                  <c:v>2019</c:v>
                </c:pt>
                <c:pt idx="1">
                  <c:v>2020</c:v>
                </c:pt>
                <c:pt idx="2">
                  <c:v>2021</c:v>
                </c:pt>
                <c:pt idx="3">
                  <c:v>2022</c:v>
                </c:pt>
                <c:pt idx="4">
                  <c:v>2023</c:v>
                </c:pt>
              </c:numCache>
            </c:numRef>
          </c:cat>
          <c:val>
            <c:numRef>
              <c:f>Charts!$C$13:$C$17</c:f>
              <c:numCache>
                <c:formatCode>General</c:formatCode>
                <c:ptCount val="5"/>
                <c:pt idx="0">
                  <c:v>12.7</c:v>
                </c:pt>
                <c:pt idx="1">
                  <c:v>14.8</c:v>
                </c:pt>
                <c:pt idx="2">
                  <c:v>17.7</c:v>
                </c:pt>
                <c:pt idx="3">
                  <c:v>16.5</c:v>
                </c:pt>
                <c:pt idx="4">
                  <c:v>15.8</c:v>
                </c:pt>
              </c:numCache>
            </c:numRef>
          </c:val>
          <c:smooth val="0"/>
          <c:extLst>
            <c:ext xmlns:c16="http://schemas.microsoft.com/office/drawing/2014/chart" uri="{C3380CC4-5D6E-409C-BE32-E72D297353CC}">
              <c16:uniqueId val="{0000000B-DAA5-4DC8-9583-ABF030A360EE}"/>
            </c:ext>
          </c:extLst>
        </c:ser>
        <c:ser>
          <c:idx val="2"/>
          <c:order val="2"/>
          <c:tx>
            <c:strRef>
              <c:f>Charts!$D$12</c:f>
              <c:strCache>
                <c:ptCount val="1"/>
                <c:pt idx="0">
                  <c:v>San Diego County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9.9165241160775297E-2"/>
                  <c:y val="-4.29854374219467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AA5-4DC8-9583-ABF030A360EE}"/>
                </c:ext>
              </c:extLst>
            </c:dLbl>
            <c:dLbl>
              <c:idx val="1"/>
              <c:delete val="1"/>
              <c:extLst>
                <c:ext xmlns:c15="http://schemas.microsoft.com/office/drawing/2012/chart" uri="{CE6537A1-D6FC-4f65-9D91-7224C49458BB}"/>
                <c:ext xmlns:c16="http://schemas.microsoft.com/office/drawing/2014/chart" uri="{C3380CC4-5D6E-409C-BE32-E72D297353CC}">
                  <c16:uniqueId val="{0000000D-DAA5-4DC8-9583-ABF030A360EE}"/>
                </c:ext>
              </c:extLst>
            </c:dLbl>
            <c:dLbl>
              <c:idx val="2"/>
              <c:delete val="1"/>
              <c:extLst>
                <c:ext xmlns:c15="http://schemas.microsoft.com/office/drawing/2012/chart" uri="{CE6537A1-D6FC-4f65-9D91-7224C49458BB}"/>
                <c:ext xmlns:c16="http://schemas.microsoft.com/office/drawing/2014/chart" uri="{C3380CC4-5D6E-409C-BE32-E72D297353CC}">
                  <c16:uniqueId val="{0000000E-DAA5-4DC8-9583-ABF030A360EE}"/>
                </c:ext>
              </c:extLst>
            </c:dLbl>
            <c:dLbl>
              <c:idx val="3"/>
              <c:delete val="1"/>
              <c:extLst>
                <c:ext xmlns:c15="http://schemas.microsoft.com/office/drawing/2012/chart" uri="{CE6537A1-D6FC-4f65-9D91-7224C49458BB}"/>
                <c:ext xmlns:c16="http://schemas.microsoft.com/office/drawing/2014/chart" uri="{C3380CC4-5D6E-409C-BE32-E72D297353CC}">
                  <c16:uniqueId val="{0000000F-DAA5-4DC8-9583-ABF030A360EE}"/>
                </c:ext>
              </c:extLst>
            </c:dLbl>
            <c:dLbl>
              <c:idx val="4"/>
              <c:layout>
                <c:manualLayout>
                  <c:x val="-6.296252769399012E-3"/>
                  <c:y val="-5.12439268401881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AA5-4DC8-9583-ABF030A360EE}"/>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Charts!$A$13:$A$17</c:f>
              <c:numCache>
                <c:formatCode>General</c:formatCode>
                <c:ptCount val="5"/>
                <c:pt idx="0">
                  <c:v>2019</c:v>
                </c:pt>
                <c:pt idx="1">
                  <c:v>2020</c:v>
                </c:pt>
                <c:pt idx="2">
                  <c:v>2021</c:v>
                </c:pt>
                <c:pt idx="3">
                  <c:v>2022</c:v>
                </c:pt>
                <c:pt idx="4">
                  <c:v>2023</c:v>
                </c:pt>
              </c:numCache>
            </c:numRef>
          </c:cat>
          <c:val>
            <c:numRef>
              <c:f>Charts!$D$13:$D$17</c:f>
              <c:numCache>
                <c:formatCode>General</c:formatCode>
                <c:ptCount val="5"/>
                <c:pt idx="0">
                  <c:v>13.1</c:v>
                </c:pt>
                <c:pt idx="1">
                  <c:v>14.8</c:v>
                </c:pt>
                <c:pt idx="2">
                  <c:v>18</c:v>
                </c:pt>
                <c:pt idx="3">
                  <c:v>18.3</c:v>
                </c:pt>
                <c:pt idx="4">
                  <c:v>17.100000000000001</c:v>
                </c:pt>
              </c:numCache>
            </c:numRef>
          </c:val>
          <c:smooth val="0"/>
          <c:extLst>
            <c:ext xmlns:c16="http://schemas.microsoft.com/office/drawing/2014/chart" uri="{C3380CC4-5D6E-409C-BE32-E72D297353CC}">
              <c16:uniqueId val="{00000011-DAA5-4DC8-9583-ABF030A360EE}"/>
            </c:ext>
          </c:extLst>
        </c:ser>
        <c:dLbls>
          <c:dLblPos val="t"/>
          <c:showLegendKey val="0"/>
          <c:showVal val="1"/>
          <c:showCatName val="0"/>
          <c:showSerName val="0"/>
          <c:showPercent val="0"/>
          <c:showBubbleSize val="0"/>
        </c:dLbls>
        <c:marker val="1"/>
        <c:smooth val="0"/>
        <c:axId val="842620992"/>
        <c:axId val="842619072"/>
      </c:lineChart>
      <c:catAx>
        <c:axId val="84262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42619072"/>
        <c:crosses val="autoZero"/>
        <c:auto val="1"/>
        <c:lblAlgn val="ctr"/>
        <c:lblOffset val="100"/>
        <c:noMultiLvlLbl val="0"/>
      </c:catAx>
      <c:valAx>
        <c:axId val="842619072"/>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42620992"/>
        <c:crosses val="autoZero"/>
        <c:crossBetween val="between"/>
      </c:valAx>
      <c:spPr>
        <a:noFill/>
        <a:ln>
          <a:noFill/>
        </a:ln>
        <a:effectLst/>
      </c:spPr>
    </c:plotArea>
    <c:legend>
      <c:legendPos val="b"/>
      <c:layout>
        <c:manualLayout>
          <c:xMode val="edge"/>
          <c:yMode val="edge"/>
          <c:x val="0.16562593854872618"/>
          <c:y val="0.89728455015455411"/>
          <c:w val="0.64521591517478238"/>
          <c:h val="7.7087243008696738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a:t>
            </a:r>
            <a:r>
              <a:rPr lang="en-US" b="1" baseline="0" dirty="0"/>
              <a:t> Poisoning</a:t>
            </a:r>
            <a:r>
              <a:rPr lang="en-US" b="1" dirty="0"/>
              <a:t> Deaths </a:t>
            </a:r>
            <a:r>
              <a:rPr lang="en-US" dirty="0"/>
              <a:t>in San Diego County, 2019-2023</a:t>
            </a:r>
          </a:p>
        </c:rich>
      </c:tx>
      <c:layout>
        <c:manualLayout>
          <c:xMode val="edge"/>
          <c:yMode val="edge"/>
          <c:x val="0.18892827709579738"/>
          <c:y val="2.3257283237999839E-2"/>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318405009166072"/>
          <c:y val="9.8118019312627938E-2"/>
          <c:w val="0.86684869220893901"/>
          <c:h val="0.76294767008748821"/>
        </c:manualLayout>
      </c:layout>
      <c:lineChart>
        <c:grouping val="standard"/>
        <c:varyColors val="0"/>
        <c:ser>
          <c:idx val="1"/>
          <c:order val="1"/>
          <c:tx>
            <c:strRef>
              <c:f>Charts!$B$11</c:f>
              <c:strCache>
                <c:ptCount val="1"/>
                <c:pt idx="0">
                  <c:v>Alcohol Only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07ED-4272-817E-4168C069CF46}"/>
                </c:ext>
              </c:extLst>
            </c:dLbl>
            <c:dLbl>
              <c:idx val="2"/>
              <c:delete val="1"/>
              <c:extLst>
                <c:ext xmlns:c15="http://schemas.microsoft.com/office/drawing/2012/chart" uri="{CE6537A1-D6FC-4f65-9D91-7224C49458BB}"/>
                <c:ext xmlns:c16="http://schemas.microsoft.com/office/drawing/2014/chart" uri="{C3380CC4-5D6E-409C-BE32-E72D297353CC}">
                  <c16:uniqueId val="{00000001-07ED-4272-817E-4168C069CF46}"/>
                </c:ext>
              </c:extLst>
            </c:dLbl>
            <c:dLbl>
              <c:idx val="3"/>
              <c:delete val="1"/>
              <c:extLst>
                <c:ext xmlns:c15="http://schemas.microsoft.com/office/drawing/2012/chart" uri="{CE6537A1-D6FC-4f65-9D91-7224C49458BB}"/>
                <c:ext xmlns:c16="http://schemas.microsoft.com/office/drawing/2014/chart" uri="{C3380CC4-5D6E-409C-BE32-E72D297353CC}">
                  <c16:uniqueId val="{00000002-07ED-4272-817E-4168C069CF46}"/>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Charts!$A$12:$A$16</c:f>
              <c:numCache>
                <c:formatCode>General</c:formatCode>
                <c:ptCount val="5"/>
                <c:pt idx="0">
                  <c:v>2019</c:v>
                </c:pt>
                <c:pt idx="1">
                  <c:v>2020</c:v>
                </c:pt>
                <c:pt idx="2">
                  <c:v>2021</c:v>
                </c:pt>
                <c:pt idx="3">
                  <c:v>2022</c:v>
                </c:pt>
                <c:pt idx="4">
                  <c:v>2023</c:v>
                </c:pt>
              </c:numCache>
            </c:numRef>
          </c:cat>
          <c:val>
            <c:numRef>
              <c:f>Charts!$B$12:$B$16</c:f>
              <c:numCache>
                <c:formatCode>0.0</c:formatCode>
                <c:ptCount val="5"/>
                <c:pt idx="0">
                  <c:v>0.60000258001109408</c:v>
                </c:pt>
                <c:pt idx="1">
                  <c:v>1.3035699019654803</c:v>
                </c:pt>
                <c:pt idx="2">
                  <c:v>1.6124714014506158</c:v>
                </c:pt>
                <c:pt idx="3">
                  <c:v>1.8604764649727179</c:v>
                </c:pt>
                <c:pt idx="4">
                  <c:v>1.0636930267020381</c:v>
                </c:pt>
              </c:numCache>
            </c:numRef>
          </c:val>
          <c:smooth val="0"/>
          <c:extLst>
            <c:ext xmlns:c16="http://schemas.microsoft.com/office/drawing/2014/chart" uri="{C3380CC4-5D6E-409C-BE32-E72D297353CC}">
              <c16:uniqueId val="{00000003-07ED-4272-817E-4168C069CF46}"/>
            </c:ext>
          </c:extLst>
        </c:ser>
        <c:ser>
          <c:idx val="2"/>
          <c:order val="2"/>
          <c:tx>
            <c:strRef>
              <c:f>Charts!$C$11</c:f>
              <c:strCache>
                <c:ptCount val="1"/>
                <c:pt idx="0">
                  <c:v>Alcohol &amp; Other Drugs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4-07ED-4272-817E-4168C069CF46}"/>
                </c:ext>
              </c:extLst>
            </c:dLbl>
            <c:dLbl>
              <c:idx val="2"/>
              <c:delete val="1"/>
              <c:extLst>
                <c:ext xmlns:c15="http://schemas.microsoft.com/office/drawing/2012/chart" uri="{CE6537A1-D6FC-4f65-9D91-7224C49458BB}"/>
                <c:ext xmlns:c16="http://schemas.microsoft.com/office/drawing/2014/chart" uri="{C3380CC4-5D6E-409C-BE32-E72D297353CC}">
                  <c16:uniqueId val="{00000005-07ED-4272-817E-4168C069CF46}"/>
                </c:ext>
              </c:extLst>
            </c:dLbl>
            <c:dLbl>
              <c:idx val="3"/>
              <c:delete val="1"/>
              <c:extLst>
                <c:ext xmlns:c15="http://schemas.microsoft.com/office/drawing/2012/chart" uri="{CE6537A1-D6FC-4f65-9D91-7224C49458BB}"/>
                <c:ext xmlns:c16="http://schemas.microsoft.com/office/drawing/2014/chart" uri="{C3380CC4-5D6E-409C-BE32-E72D297353CC}">
                  <c16:uniqueId val="{00000006-07ED-4272-817E-4168C069CF46}"/>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Charts!$A$12:$A$16</c:f>
              <c:numCache>
                <c:formatCode>General</c:formatCode>
                <c:ptCount val="5"/>
                <c:pt idx="0">
                  <c:v>2019</c:v>
                </c:pt>
                <c:pt idx="1">
                  <c:v>2020</c:v>
                </c:pt>
                <c:pt idx="2">
                  <c:v>2021</c:v>
                </c:pt>
                <c:pt idx="3">
                  <c:v>2022</c:v>
                </c:pt>
                <c:pt idx="4">
                  <c:v>2023</c:v>
                </c:pt>
              </c:numCache>
            </c:numRef>
          </c:cat>
          <c:val>
            <c:numRef>
              <c:f>Charts!$C$12:$C$16</c:f>
              <c:numCache>
                <c:formatCode>0.0</c:formatCode>
                <c:ptCount val="5"/>
                <c:pt idx="0">
                  <c:v>1.9800085140366104</c:v>
                </c:pt>
                <c:pt idx="1">
                  <c:v>3.3347137027023916</c:v>
                </c:pt>
                <c:pt idx="2">
                  <c:v>4.68529426081877</c:v>
                </c:pt>
                <c:pt idx="3">
                  <c:v>4.6664409695217355</c:v>
                </c:pt>
                <c:pt idx="4">
                  <c:v>5.0145528401667505</c:v>
                </c:pt>
              </c:numCache>
            </c:numRef>
          </c:val>
          <c:smooth val="0"/>
          <c:extLst>
            <c:ext xmlns:c16="http://schemas.microsoft.com/office/drawing/2014/chart" uri="{C3380CC4-5D6E-409C-BE32-E72D297353CC}">
              <c16:uniqueId val="{00000007-07ED-4272-817E-4168C069CF46}"/>
            </c:ext>
          </c:extLst>
        </c:ser>
        <c:dLbls>
          <c:dLblPos val="t"/>
          <c:showLegendKey val="0"/>
          <c:showVal val="1"/>
          <c:showCatName val="0"/>
          <c:showSerName val="0"/>
          <c:showPercent val="0"/>
          <c:showBubbleSize val="0"/>
        </c:dLbls>
        <c:marker val="1"/>
        <c:smooth val="0"/>
        <c:axId val="1989206064"/>
        <c:axId val="900660688"/>
        <c:extLst>
          <c:ext xmlns:c15="http://schemas.microsoft.com/office/drawing/2012/chart" uri="{02D57815-91ED-43cb-92C2-25804820EDAC}">
            <c15:filteredLineSeries>
              <c15:ser>
                <c:idx val="0"/>
                <c:order val="0"/>
                <c:tx>
                  <c:strRef>
                    <c:extLst>
                      <c:ext uri="{02D57815-91ED-43cb-92C2-25804820EDAC}">
                        <c15:formulaRef>
                          <c15:sqref>Charts!$A$11</c15:sqref>
                        </c15:formulaRef>
                      </c:ext>
                    </c:extLst>
                    <c:strCache>
                      <c:ptCount val="1"/>
                      <c:pt idx="0">
                        <c:v>Year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Charts!$A$12:$A$16</c15:sqref>
                        </c15:formulaRef>
                      </c:ext>
                    </c:extLst>
                    <c:numCache>
                      <c:formatCode>General</c:formatCode>
                      <c:ptCount val="5"/>
                      <c:pt idx="0">
                        <c:v>2019</c:v>
                      </c:pt>
                      <c:pt idx="1">
                        <c:v>2020</c:v>
                      </c:pt>
                      <c:pt idx="2">
                        <c:v>2021</c:v>
                      </c:pt>
                      <c:pt idx="3">
                        <c:v>2022</c:v>
                      </c:pt>
                      <c:pt idx="4">
                        <c:v>2023</c:v>
                      </c:pt>
                    </c:numCache>
                  </c:numRef>
                </c:cat>
                <c:val>
                  <c:numRef>
                    <c:extLst>
                      <c:ext uri="{02D57815-91ED-43cb-92C2-25804820EDAC}">
                        <c15:formulaRef>
                          <c15:sqref>Charts!$A$12:$A$16</c15:sqref>
                        </c15:formulaRef>
                      </c:ext>
                    </c:extLst>
                    <c:numCache>
                      <c:formatCode>General</c:formatCode>
                      <c:ptCount val="5"/>
                      <c:pt idx="0">
                        <c:v>2019</c:v>
                      </c:pt>
                      <c:pt idx="1">
                        <c:v>2020</c:v>
                      </c:pt>
                      <c:pt idx="2">
                        <c:v>2021</c:v>
                      </c:pt>
                      <c:pt idx="3">
                        <c:v>2022</c:v>
                      </c:pt>
                      <c:pt idx="4">
                        <c:v>2023</c:v>
                      </c:pt>
                    </c:numCache>
                  </c:numRef>
                </c:val>
                <c:smooth val="0"/>
                <c:extLst>
                  <c:ext xmlns:c16="http://schemas.microsoft.com/office/drawing/2014/chart" uri="{C3380CC4-5D6E-409C-BE32-E72D297353CC}">
                    <c16:uniqueId val="{00000008-07ED-4272-817E-4168C069CF46}"/>
                  </c:ext>
                </c:extLst>
              </c15:ser>
            </c15:filteredLineSeries>
          </c:ext>
        </c:extLst>
      </c:lineChart>
      <c:catAx>
        <c:axId val="1989206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900660688"/>
        <c:crosses val="autoZero"/>
        <c:auto val="1"/>
        <c:lblAlgn val="ctr"/>
        <c:lblOffset val="100"/>
        <c:noMultiLvlLbl val="0"/>
      </c:catAx>
      <c:valAx>
        <c:axId val="900660688"/>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layout>
            <c:manualLayout>
              <c:xMode val="edge"/>
              <c:yMode val="edge"/>
              <c:x val="2.8988827769038425E-2"/>
              <c:y val="0.31667865799836936"/>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9892060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userShapes r:id="rId4"/>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 Poisoning Deaths </a:t>
            </a:r>
            <a:r>
              <a:rPr lang="en-US" dirty="0"/>
              <a:t>by </a:t>
            </a:r>
            <a:r>
              <a:rPr lang="en-US" b="1" dirty="0"/>
              <a:t>Drinking Age </a:t>
            </a:r>
            <a:r>
              <a:rPr lang="en-US" dirty="0"/>
              <a:t>in San Diego County, 2019-2023</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658003946284225"/>
          <c:y val="0.14608857440630588"/>
          <c:w val="0.8634527056916681"/>
          <c:h val="0.63178429335681319"/>
        </c:manualLayout>
      </c:layout>
      <c:lineChart>
        <c:grouping val="standard"/>
        <c:varyColors val="0"/>
        <c:ser>
          <c:idx val="0"/>
          <c:order val="0"/>
          <c:tx>
            <c:strRef>
              <c:f>Charts!$B$1:$B$2</c:f>
              <c:strCache>
                <c:ptCount val="2"/>
                <c:pt idx="0">
                  <c:v>Alcohol Only</c:v>
                </c:pt>
                <c:pt idx="1">
                  <c:v>Underage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Charts!$B$3:$B$7</c:f>
              <c:numCache>
                <c:formatCode>General</c:formatCode>
                <c:ptCount val="5"/>
              </c:numCache>
            </c:numRef>
          </c:val>
          <c:smooth val="0"/>
          <c:extLst>
            <c:ext xmlns:c16="http://schemas.microsoft.com/office/drawing/2014/chart" uri="{C3380CC4-5D6E-409C-BE32-E72D297353CC}">
              <c16:uniqueId val="{00000000-9C9C-4819-940D-AC4FBF01375A}"/>
            </c:ext>
          </c:extLst>
        </c:ser>
        <c:ser>
          <c:idx val="1"/>
          <c:order val="1"/>
          <c:tx>
            <c:strRef>
              <c:f>Charts!$C$1:$C$2</c:f>
              <c:strCache>
                <c:ptCount val="2"/>
                <c:pt idx="0">
                  <c:v>Alcohol Only</c:v>
                </c:pt>
                <c:pt idx="1">
                  <c:v>20+</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1-9C9C-4819-940D-AC4FBF01375A}"/>
                </c:ext>
              </c:extLst>
            </c:dLbl>
            <c:dLbl>
              <c:idx val="2"/>
              <c:delete val="1"/>
              <c:extLst>
                <c:ext xmlns:c15="http://schemas.microsoft.com/office/drawing/2012/chart" uri="{CE6537A1-D6FC-4f65-9D91-7224C49458BB}"/>
                <c:ext xmlns:c16="http://schemas.microsoft.com/office/drawing/2014/chart" uri="{C3380CC4-5D6E-409C-BE32-E72D297353CC}">
                  <c16:uniqueId val="{00000002-9C9C-4819-940D-AC4FBF01375A}"/>
                </c:ext>
              </c:extLst>
            </c:dLbl>
            <c:dLbl>
              <c:idx val="3"/>
              <c:delete val="1"/>
              <c:extLst>
                <c:ext xmlns:c15="http://schemas.microsoft.com/office/drawing/2012/chart" uri="{CE6537A1-D6FC-4f65-9D91-7224C49458BB}"/>
                <c:ext xmlns:c16="http://schemas.microsoft.com/office/drawing/2014/chart" uri="{C3380CC4-5D6E-409C-BE32-E72D297353CC}">
                  <c16:uniqueId val="{00000003-9C9C-4819-940D-AC4FBF01375A}"/>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Charts!$C$3:$C$7</c:f>
              <c:numCache>
                <c:formatCode>0.0</c:formatCode>
                <c:ptCount val="5"/>
                <c:pt idx="0">
                  <c:v>0.82029878562967773</c:v>
                </c:pt>
                <c:pt idx="1">
                  <c:v>1.7499507571996229</c:v>
                </c:pt>
                <c:pt idx="2">
                  <c:v>2.117677722030364</c:v>
                </c:pt>
                <c:pt idx="3">
                  <c:v>2.4860728973630919</c:v>
                </c:pt>
                <c:pt idx="4">
                  <c:v>1.4167734643997212</c:v>
                </c:pt>
              </c:numCache>
            </c:numRef>
          </c:val>
          <c:smooth val="0"/>
          <c:extLst>
            <c:ext xmlns:c16="http://schemas.microsoft.com/office/drawing/2014/chart" uri="{C3380CC4-5D6E-409C-BE32-E72D297353CC}">
              <c16:uniqueId val="{00000004-9C9C-4819-940D-AC4FBF01375A}"/>
            </c:ext>
          </c:extLst>
        </c:ser>
        <c:ser>
          <c:idx val="2"/>
          <c:order val="2"/>
          <c:tx>
            <c:strRef>
              <c:f>Charts!$D$1:$D$2</c:f>
              <c:strCache>
                <c:ptCount val="2"/>
                <c:pt idx="0">
                  <c:v>Alcohol &amp; Other Drugs</c:v>
                </c:pt>
                <c:pt idx="1">
                  <c:v>Underage</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Charts!$D$3:$D$7</c:f>
              <c:numCache>
                <c:formatCode>General</c:formatCode>
                <c:ptCount val="5"/>
              </c:numCache>
            </c:numRef>
          </c:val>
          <c:smooth val="0"/>
          <c:extLst>
            <c:ext xmlns:c16="http://schemas.microsoft.com/office/drawing/2014/chart" uri="{C3380CC4-5D6E-409C-BE32-E72D297353CC}">
              <c16:uniqueId val="{00000005-9C9C-4819-940D-AC4FBF01375A}"/>
            </c:ext>
          </c:extLst>
        </c:ser>
        <c:ser>
          <c:idx val="3"/>
          <c:order val="3"/>
          <c:tx>
            <c:strRef>
              <c:f>Charts!$E$1:$E$2</c:f>
              <c:strCache>
                <c:ptCount val="2"/>
                <c:pt idx="0">
                  <c:v>Alcohol &amp; Other Drugs</c:v>
                </c:pt>
                <c:pt idx="1">
                  <c:v>20+</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9C9C-4819-940D-AC4FBF01375A}"/>
                </c:ext>
              </c:extLst>
            </c:dLbl>
            <c:dLbl>
              <c:idx val="2"/>
              <c:delete val="1"/>
              <c:extLst>
                <c:ext xmlns:c15="http://schemas.microsoft.com/office/drawing/2012/chart" uri="{CE6537A1-D6FC-4f65-9D91-7224C49458BB}"/>
                <c:ext xmlns:c16="http://schemas.microsoft.com/office/drawing/2014/chart" uri="{C3380CC4-5D6E-409C-BE32-E72D297353CC}">
                  <c16:uniqueId val="{00000007-9C9C-4819-940D-AC4FBF01375A}"/>
                </c:ext>
              </c:extLst>
            </c:dLbl>
            <c:dLbl>
              <c:idx val="3"/>
              <c:delete val="1"/>
              <c:extLst>
                <c:ext xmlns:c15="http://schemas.microsoft.com/office/drawing/2012/chart" uri="{CE6537A1-D6FC-4f65-9D91-7224C49458BB}"/>
                <c:ext xmlns:c16="http://schemas.microsoft.com/office/drawing/2014/chart" uri="{C3380CC4-5D6E-409C-BE32-E72D297353CC}">
                  <c16:uniqueId val="{00000008-9C9C-4819-940D-AC4FBF01375A}"/>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Charts!$A$3:$A$7</c:f>
              <c:numCache>
                <c:formatCode>General</c:formatCode>
                <c:ptCount val="5"/>
                <c:pt idx="0">
                  <c:v>2019</c:v>
                </c:pt>
                <c:pt idx="1">
                  <c:v>2020</c:v>
                </c:pt>
                <c:pt idx="2">
                  <c:v>2021</c:v>
                </c:pt>
                <c:pt idx="3">
                  <c:v>2022</c:v>
                </c:pt>
                <c:pt idx="4">
                  <c:v>2023</c:v>
                </c:pt>
              </c:numCache>
            </c:numRef>
          </c:cat>
          <c:val>
            <c:numRef>
              <c:f>Charts!$E$3:$E$7</c:f>
              <c:numCache>
                <c:formatCode>0.0</c:formatCode>
                <c:ptCount val="5"/>
                <c:pt idx="0">
                  <c:v>2.6659710532964529</c:v>
                </c:pt>
                <c:pt idx="1">
                  <c:v>4.4359216868548588</c:v>
                </c:pt>
                <c:pt idx="2">
                  <c:v>6.2308594513585716</c:v>
                </c:pt>
                <c:pt idx="3">
                  <c:v>6.2355598901074263</c:v>
                </c:pt>
                <c:pt idx="4">
                  <c:v>6.6385956617586936</c:v>
                </c:pt>
              </c:numCache>
            </c:numRef>
          </c:val>
          <c:smooth val="0"/>
          <c:extLst>
            <c:ext xmlns:c16="http://schemas.microsoft.com/office/drawing/2014/chart" uri="{C3380CC4-5D6E-409C-BE32-E72D297353CC}">
              <c16:uniqueId val="{00000009-9C9C-4819-940D-AC4FBF01375A}"/>
            </c:ext>
          </c:extLst>
        </c:ser>
        <c:dLbls>
          <c:dLblPos val="t"/>
          <c:showLegendKey val="0"/>
          <c:showVal val="1"/>
          <c:showCatName val="0"/>
          <c:showSerName val="0"/>
          <c:showPercent val="0"/>
          <c:showBubbleSize val="0"/>
        </c:dLbls>
        <c:marker val="1"/>
        <c:smooth val="0"/>
        <c:axId val="1250390495"/>
        <c:axId val="1250382335"/>
      </c:lineChart>
      <c:catAx>
        <c:axId val="1250390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250382335"/>
        <c:crosses val="autoZero"/>
        <c:auto val="1"/>
        <c:lblAlgn val="ctr"/>
        <c:lblOffset val="100"/>
        <c:noMultiLvlLbl val="0"/>
      </c:catAx>
      <c:valAx>
        <c:axId val="1250382335"/>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layout>
            <c:manualLayout>
              <c:xMode val="edge"/>
              <c:yMode val="edge"/>
              <c:x val="1.7863189286574415E-2"/>
              <c:y val="0.29598977964704548"/>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250390495"/>
        <c:crosses val="autoZero"/>
        <c:crossBetween val="between"/>
      </c:valAx>
      <c:spPr>
        <a:noFill/>
        <a:ln w="25400">
          <a:noFill/>
        </a:ln>
        <a:effectLst/>
      </c:spPr>
    </c:plotArea>
    <c:legend>
      <c:legendPos val="b"/>
      <c:layout>
        <c:manualLayout>
          <c:xMode val="edge"/>
          <c:yMode val="edge"/>
          <c:x val="9.8892796423331528E-2"/>
          <c:y val="0.88951924423179463"/>
          <c:w val="0.7876926243361817"/>
          <c:h val="8.0755087302394529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 Poisoning Deaths </a:t>
            </a:r>
            <a:r>
              <a:rPr lang="en-US" dirty="0"/>
              <a:t>Among San Diego County Residents </a:t>
            </a:r>
            <a:r>
              <a:rPr lang="en-US" b="1" dirty="0"/>
              <a:t>by Gender</a:t>
            </a:r>
            <a:r>
              <a:rPr lang="en-US" dirty="0"/>
              <a:t>, 2023</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Charts!$A$39</c:f>
              <c:strCache>
                <c:ptCount val="1"/>
                <c:pt idx="0">
                  <c:v>Female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Charts!$B$38:$C$38</c:f>
              <c:strCache>
                <c:ptCount val="2"/>
                <c:pt idx="0">
                  <c:v>Alcohol Only</c:v>
                </c:pt>
                <c:pt idx="1">
                  <c:v>Alcohol &amp; Other Drugs</c:v>
                </c:pt>
              </c:strCache>
            </c:strRef>
          </c:cat>
          <c:val>
            <c:numRef>
              <c:f>Charts!$B$39:$C$39</c:f>
              <c:numCache>
                <c:formatCode>0.0</c:formatCode>
                <c:ptCount val="2"/>
                <c:pt idx="0">
                  <c:v>0.67269112530829123</c:v>
                </c:pt>
                <c:pt idx="1">
                  <c:v>2.1403808532536539</c:v>
                </c:pt>
              </c:numCache>
            </c:numRef>
          </c:val>
          <c:extLst>
            <c:ext xmlns:c16="http://schemas.microsoft.com/office/drawing/2014/chart" uri="{C3380CC4-5D6E-409C-BE32-E72D297353CC}">
              <c16:uniqueId val="{00000000-9B5F-4A9C-81FE-DF5B4DFC05FB}"/>
            </c:ext>
          </c:extLst>
        </c:ser>
        <c:ser>
          <c:idx val="1"/>
          <c:order val="1"/>
          <c:tx>
            <c:strRef>
              <c:f>Charts!$A$40</c:f>
              <c:strCache>
                <c:ptCount val="1"/>
                <c:pt idx="0">
                  <c:v>Male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Charts!$B$38:$C$38</c:f>
              <c:strCache>
                <c:ptCount val="2"/>
                <c:pt idx="0">
                  <c:v>Alcohol Only</c:v>
                </c:pt>
                <c:pt idx="1">
                  <c:v>Alcohol &amp; Other Drugs</c:v>
                </c:pt>
              </c:strCache>
            </c:strRef>
          </c:cat>
          <c:val>
            <c:numRef>
              <c:f>Charts!$B$40:$C$40</c:f>
              <c:numCache>
                <c:formatCode>0.0</c:formatCode>
                <c:ptCount val="2"/>
                <c:pt idx="0">
                  <c:v>1.4499758337361044</c:v>
                </c:pt>
                <c:pt idx="1">
                  <c:v>7.8540357660705649</c:v>
                </c:pt>
              </c:numCache>
            </c:numRef>
          </c:val>
          <c:extLst>
            <c:ext xmlns:c16="http://schemas.microsoft.com/office/drawing/2014/chart" uri="{C3380CC4-5D6E-409C-BE32-E72D297353CC}">
              <c16:uniqueId val="{00000001-9B5F-4A9C-81FE-DF5B4DFC05FB}"/>
            </c:ext>
          </c:extLst>
        </c:ser>
        <c:dLbls>
          <c:dLblPos val="outEnd"/>
          <c:showLegendKey val="0"/>
          <c:showVal val="1"/>
          <c:showCatName val="0"/>
          <c:showSerName val="0"/>
          <c:showPercent val="0"/>
          <c:showBubbleSize val="0"/>
        </c:dLbls>
        <c:gapWidth val="150"/>
        <c:axId val="591352096"/>
        <c:axId val="665317584"/>
      </c:barChart>
      <c:catAx>
        <c:axId val="5913520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665317584"/>
        <c:crosses val="autoZero"/>
        <c:auto val="1"/>
        <c:lblAlgn val="ctr"/>
        <c:lblOffset val="100"/>
        <c:noMultiLvlLbl val="0"/>
      </c:catAx>
      <c:valAx>
        <c:axId val="665317584"/>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591352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Alcohol-Related Deaths </a:t>
            </a:r>
            <a:r>
              <a:rPr lang="en-US" dirty="0"/>
              <a:t>Among San Diego County Residents </a:t>
            </a:r>
            <a:r>
              <a:rPr lang="en-US" b="1" dirty="0"/>
              <a:t>by Age Group</a:t>
            </a:r>
            <a:r>
              <a:rPr lang="en-US" dirty="0"/>
              <a:t>, 2023</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Charts!$A$45</c:f>
              <c:strCache>
                <c:ptCount val="1"/>
                <c:pt idx="0">
                  <c:v>0-9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Charts!$B$45:$C$45</c:f>
              <c:numCache>
                <c:formatCode>General</c:formatCode>
                <c:ptCount val="2"/>
              </c:numCache>
            </c:numRef>
          </c:val>
          <c:extLst>
            <c:ext xmlns:c16="http://schemas.microsoft.com/office/drawing/2014/chart" uri="{C3380CC4-5D6E-409C-BE32-E72D297353CC}">
              <c16:uniqueId val="{00000000-D78A-4FD9-917C-D8D9FD27355A}"/>
            </c:ext>
          </c:extLst>
        </c:ser>
        <c:ser>
          <c:idx val="1"/>
          <c:order val="1"/>
          <c:tx>
            <c:strRef>
              <c:f>Charts!$A$46</c:f>
              <c:strCache>
                <c:ptCount val="1"/>
                <c:pt idx="0">
                  <c:v>10-17</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Charts!$B$46:$C$46</c:f>
              <c:numCache>
                <c:formatCode>General</c:formatCode>
                <c:ptCount val="2"/>
              </c:numCache>
            </c:numRef>
          </c:val>
          <c:extLst>
            <c:ext xmlns:c16="http://schemas.microsoft.com/office/drawing/2014/chart" uri="{C3380CC4-5D6E-409C-BE32-E72D297353CC}">
              <c16:uniqueId val="{00000001-D78A-4FD9-917C-D8D9FD27355A}"/>
            </c:ext>
          </c:extLst>
        </c:ser>
        <c:ser>
          <c:idx val="2"/>
          <c:order val="2"/>
          <c:tx>
            <c:strRef>
              <c:f>Charts!$A$47</c:f>
              <c:strCache>
                <c:ptCount val="1"/>
                <c:pt idx="0">
                  <c:v>18-24</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Charts!$B$47:$C$47</c:f>
              <c:numCache>
                <c:formatCode>0.0</c:formatCode>
                <c:ptCount val="2"/>
                <c:pt idx="1">
                  <c:v>3.622961672359108</c:v>
                </c:pt>
              </c:numCache>
            </c:numRef>
          </c:val>
          <c:extLst>
            <c:ext xmlns:c16="http://schemas.microsoft.com/office/drawing/2014/chart" uri="{C3380CC4-5D6E-409C-BE32-E72D297353CC}">
              <c16:uniqueId val="{00000002-D78A-4FD9-917C-D8D9FD27355A}"/>
            </c:ext>
          </c:extLst>
        </c:ser>
        <c:ser>
          <c:idx val="3"/>
          <c:order val="3"/>
          <c:tx>
            <c:strRef>
              <c:f>Charts!$A$48</c:f>
              <c:strCache>
                <c:ptCount val="1"/>
                <c:pt idx="0">
                  <c:v>25-34</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Charts!$B$48:$C$48</c:f>
              <c:numCache>
                <c:formatCode>0.0</c:formatCode>
                <c:ptCount val="2"/>
                <c:pt idx="1">
                  <c:v>7.5400159417479911</c:v>
                </c:pt>
              </c:numCache>
            </c:numRef>
          </c:val>
          <c:extLst>
            <c:ext xmlns:c16="http://schemas.microsoft.com/office/drawing/2014/chart" uri="{C3380CC4-5D6E-409C-BE32-E72D297353CC}">
              <c16:uniqueId val="{00000003-D78A-4FD9-917C-D8D9FD27355A}"/>
            </c:ext>
          </c:extLst>
        </c:ser>
        <c:ser>
          <c:idx val="4"/>
          <c:order val="4"/>
          <c:tx>
            <c:strRef>
              <c:f>Charts!$A$49</c:f>
              <c:strCache>
                <c:ptCount val="1"/>
                <c:pt idx="0">
                  <c:v>35-44</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Charts!$B$49:$C$49</c:f>
              <c:numCache>
                <c:formatCode>0.0</c:formatCode>
                <c:ptCount val="2"/>
                <c:pt idx="1">
                  <c:v>6.5965236320459111</c:v>
                </c:pt>
              </c:numCache>
            </c:numRef>
          </c:val>
          <c:extLst>
            <c:ext xmlns:c16="http://schemas.microsoft.com/office/drawing/2014/chart" uri="{C3380CC4-5D6E-409C-BE32-E72D297353CC}">
              <c16:uniqueId val="{00000004-D78A-4FD9-917C-D8D9FD27355A}"/>
            </c:ext>
          </c:extLst>
        </c:ser>
        <c:ser>
          <c:idx val="5"/>
          <c:order val="5"/>
          <c:tx>
            <c:strRef>
              <c:f>Charts!$A$50</c:f>
              <c:strCache>
                <c:ptCount val="1"/>
                <c:pt idx="0">
                  <c:v>45-54</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Charts!$B$50:$C$50</c:f>
              <c:numCache>
                <c:formatCode>0.0</c:formatCode>
                <c:ptCount val="2"/>
                <c:pt idx="1">
                  <c:v>8.8375042887888462</c:v>
                </c:pt>
              </c:numCache>
            </c:numRef>
          </c:val>
          <c:extLst>
            <c:ext xmlns:c16="http://schemas.microsoft.com/office/drawing/2014/chart" uri="{C3380CC4-5D6E-409C-BE32-E72D297353CC}">
              <c16:uniqueId val="{00000005-D78A-4FD9-917C-D8D9FD27355A}"/>
            </c:ext>
          </c:extLst>
        </c:ser>
        <c:ser>
          <c:idx val="6"/>
          <c:order val="6"/>
          <c:tx>
            <c:strRef>
              <c:f>Charts!$A$51</c:f>
              <c:strCache>
                <c:ptCount val="1"/>
                <c:pt idx="0">
                  <c:v>55-64</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Charts!$B$51:$C$51</c:f>
              <c:numCache>
                <c:formatCode>0.0</c:formatCode>
                <c:ptCount val="2"/>
                <c:pt idx="1">
                  <c:v>11.84612671143625</c:v>
                </c:pt>
              </c:numCache>
            </c:numRef>
          </c:val>
          <c:extLst>
            <c:ext xmlns:c16="http://schemas.microsoft.com/office/drawing/2014/chart" uri="{C3380CC4-5D6E-409C-BE32-E72D297353CC}">
              <c16:uniqueId val="{00000006-D78A-4FD9-917C-D8D9FD27355A}"/>
            </c:ext>
          </c:extLst>
        </c:ser>
        <c:ser>
          <c:idx val="7"/>
          <c:order val="7"/>
          <c:tx>
            <c:strRef>
              <c:f>Charts!$A$52</c:f>
              <c:strCache>
                <c:ptCount val="1"/>
                <c:pt idx="0">
                  <c:v>65+</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Charts!$B$44:$C$44</c:f>
              <c:strCache>
                <c:ptCount val="2"/>
                <c:pt idx="0">
                  <c:v>Alcohol Only</c:v>
                </c:pt>
                <c:pt idx="1">
                  <c:v>Alcohol &amp; Other Drugs</c:v>
                </c:pt>
              </c:strCache>
            </c:strRef>
          </c:cat>
          <c:val>
            <c:numRef>
              <c:f>Charts!$B$52:$C$52</c:f>
              <c:numCache>
                <c:formatCode>General</c:formatCode>
                <c:ptCount val="2"/>
                <c:pt idx="0" formatCode="0.0">
                  <c:v>1.9456491746909954</c:v>
                </c:pt>
              </c:numCache>
            </c:numRef>
          </c:val>
          <c:extLst>
            <c:ext xmlns:c16="http://schemas.microsoft.com/office/drawing/2014/chart" uri="{C3380CC4-5D6E-409C-BE32-E72D297353CC}">
              <c16:uniqueId val="{00000007-D78A-4FD9-917C-D8D9FD27355A}"/>
            </c:ext>
          </c:extLst>
        </c:ser>
        <c:dLbls>
          <c:dLblPos val="outEnd"/>
          <c:showLegendKey val="0"/>
          <c:showVal val="1"/>
          <c:showCatName val="0"/>
          <c:showSerName val="0"/>
          <c:showPercent val="0"/>
          <c:showBubbleSize val="0"/>
        </c:dLbls>
        <c:gapWidth val="150"/>
        <c:axId val="192919312"/>
        <c:axId val="905453424"/>
      </c:barChart>
      <c:catAx>
        <c:axId val="1929193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905453424"/>
        <c:crosses val="autoZero"/>
        <c:auto val="1"/>
        <c:lblAlgn val="ctr"/>
        <c:lblOffset val="100"/>
        <c:noMultiLvlLbl val="0"/>
      </c:catAx>
      <c:valAx>
        <c:axId val="905453424"/>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92919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 Poisoning Deaths </a:t>
            </a:r>
            <a:r>
              <a:rPr lang="en-US" dirty="0"/>
              <a:t>Among San Diego County Residents </a:t>
            </a:r>
            <a:r>
              <a:rPr lang="en-US" b="1" dirty="0"/>
              <a:t>by Race/Ethnicity</a:t>
            </a:r>
            <a:r>
              <a:rPr lang="en-US" dirty="0"/>
              <a:t>, 2023</a:t>
            </a:r>
          </a:p>
        </c:rich>
      </c:tx>
      <c:layout>
        <c:manualLayout>
          <c:xMode val="edge"/>
          <c:yMode val="edge"/>
          <c:x val="0.1466567185314617"/>
          <c:y val="3.5636457825658711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Charts!$A$55</c:f>
              <c:strCache>
                <c:ptCount val="1"/>
                <c:pt idx="0">
                  <c:v>Hispanic</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Charts!$B$54:$C$54</c:f>
              <c:strCache>
                <c:ptCount val="2"/>
                <c:pt idx="0">
                  <c:v>Alcohol Only</c:v>
                </c:pt>
                <c:pt idx="1">
                  <c:v>Alcohol &amp; Other Drugs</c:v>
                </c:pt>
              </c:strCache>
            </c:strRef>
          </c:cat>
          <c:val>
            <c:numRef>
              <c:f>Charts!$B$55:$C$55</c:f>
              <c:numCache>
                <c:formatCode>0.0</c:formatCode>
                <c:ptCount val="2"/>
                <c:pt idx="0">
                  <c:v>0.96159393811181415</c:v>
                </c:pt>
                <c:pt idx="1">
                  <c:v>4.8079696905590712</c:v>
                </c:pt>
              </c:numCache>
            </c:numRef>
          </c:val>
          <c:extLst>
            <c:ext xmlns:c16="http://schemas.microsoft.com/office/drawing/2014/chart" uri="{C3380CC4-5D6E-409C-BE32-E72D297353CC}">
              <c16:uniqueId val="{00000000-E00C-47BC-AA61-FA27C669FB17}"/>
            </c:ext>
          </c:extLst>
        </c:ser>
        <c:ser>
          <c:idx val="1"/>
          <c:order val="1"/>
          <c:tx>
            <c:strRef>
              <c:f>Charts!$A$56</c:f>
              <c:strCache>
                <c:ptCount val="1"/>
                <c:pt idx="0">
                  <c:v>NH AIAN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Charts!$B$54:$C$54</c:f>
              <c:strCache>
                <c:ptCount val="2"/>
                <c:pt idx="0">
                  <c:v>Alcohol Only</c:v>
                </c:pt>
                <c:pt idx="1">
                  <c:v>Alcohol &amp; Other Drugs</c:v>
                </c:pt>
              </c:strCache>
            </c:strRef>
          </c:cat>
          <c:val>
            <c:numRef>
              <c:f>Charts!$B$56:$C$56</c:f>
              <c:numCache>
                <c:formatCode>General</c:formatCode>
                <c:ptCount val="2"/>
              </c:numCache>
            </c:numRef>
          </c:val>
          <c:extLst>
            <c:ext xmlns:c16="http://schemas.microsoft.com/office/drawing/2014/chart" uri="{C3380CC4-5D6E-409C-BE32-E72D297353CC}">
              <c16:uniqueId val="{00000001-E00C-47BC-AA61-FA27C669FB17}"/>
            </c:ext>
          </c:extLst>
        </c:ser>
        <c:ser>
          <c:idx val="2"/>
          <c:order val="2"/>
          <c:tx>
            <c:strRef>
              <c:f>Charts!$A$57</c:f>
              <c:strCache>
                <c:ptCount val="1"/>
                <c:pt idx="0">
                  <c:v>NH API</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Charts!$B$54:$C$54</c:f>
              <c:strCache>
                <c:ptCount val="2"/>
                <c:pt idx="0">
                  <c:v>Alcohol Only</c:v>
                </c:pt>
                <c:pt idx="1">
                  <c:v>Alcohol &amp; Other Drugs</c:v>
                </c:pt>
              </c:strCache>
            </c:strRef>
          </c:cat>
          <c:val>
            <c:numRef>
              <c:f>Charts!$B$57:$C$57</c:f>
              <c:numCache>
                <c:formatCode>General</c:formatCode>
                <c:ptCount val="2"/>
              </c:numCache>
            </c:numRef>
          </c:val>
          <c:extLst>
            <c:ext xmlns:c16="http://schemas.microsoft.com/office/drawing/2014/chart" uri="{C3380CC4-5D6E-409C-BE32-E72D297353CC}">
              <c16:uniqueId val="{00000002-E00C-47BC-AA61-FA27C669FB17}"/>
            </c:ext>
          </c:extLst>
        </c:ser>
        <c:ser>
          <c:idx val="3"/>
          <c:order val="3"/>
          <c:tx>
            <c:strRef>
              <c:f>Charts!$A$58</c:f>
              <c:strCache>
                <c:ptCount val="1"/>
                <c:pt idx="0">
                  <c:v>NH Black</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Charts!$B$54:$C$54</c:f>
              <c:strCache>
                <c:ptCount val="2"/>
                <c:pt idx="0">
                  <c:v>Alcohol Only</c:v>
                </c:pt>
                <c:pt idx="1">
                  <c:v>Alcohol &amp; Other Drugs</c:v>
                </c:pt>
              </c:strCache>
            </c:strRef>
          </c:cat>
          <c:val>
            <c:numRef>
              <c:f>Charts!$B$58:$C$58</c:f>
              <c:numCache>
                <c:formatCode>0.0</c:formatCode>
                <c:ptCount val="2"/>
                <c:pt idx="1">
                  <c:v>9.7121952798730931</c:v>
                </c:pt>
              </c:numCache>
            </c:numRef>
          </c:val>
          <c:extLst>
            <c:ext xmlns:c16="http://schemas.microsoft.com/office/drawing/2014/chart" uri="{C3380CC4-5D6E-409C-BE32-E72D297353CC}">
              <c16:uniqueId val="{00000003-E00C-47BC-AA61-FA27C669FB17}"/>
            </c:ext>
          </c:extLst>
        </c:ser>
        <c:ser>
          <c:idx val="4"/>
          <c:order val="4"/>
          <c:tx>
            <c:strRef>
              <c:f>Charts!$A$59</c:f>
              <c:strCache>
                <c:ptCount val="1"/>
                <c:pt idx="0">
                  <c:v>NH White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Charts!$B$54:$C$54</c:f>
              <c:strCache>
                <c:ptCount val="2"/>
                <c:pt idx="0">
                  <c:v>Alcohol Only</c:v>
                </c:pt>
                <c:pt idx="1">
                  <c:v>Alcohol &amp; Other Drugs</c:v>
                </c:pt>
              </c:strCache>
            </c:strRef>
          </c:cat>
          <c:val>
            <c:numRef>
              <c:f>Charts!$B$59:$C$59</c:f>
              <c:numCache>
                <c:formatCode>0.0</c:formatCode>
                <c:ptCount val="2"/>
                <c:pt idx="0">
                  <c:v>1.5448320802638571</c:v>
                </c:pt>
                <c:pt idx="1">
                  <c:v>6.2495479610674236</c:v>
                </c:pt>
              </c:numCache>
            </c:numRef>
          </c:val>
          <c:extLst>
            <c:ext xmlns:c16="http://schemas.microsoft.com/office/drawing/2014/chart" uri="{C3380CC4-5D6E-409C-BE32-E72D297353CC}">
              <c16:uniqueId val="{00000004-E00C-47BC-AA61-FA27C669FB17}"/>
            </c:ext>
          </c:extLst>
        </c:ser>
        <c:dLbls>
          <c:dLblPos val="outEnd"/>
          <c:showLegendKey val="0"/>
          <c:showVal val="1"/>
          <c:showCatName val="0"/>
          <c:showSerName val="0"/>
          <c:showPercent val="0"/>
          <c:showBubbleSize val="0"/>
        </c:dLbls>
        <c:gapWidth val="150"/>
        <c:axId val="665616512"/>
        <c:axId val="439301920"/>
      </c:barChart>
      <c:catAx>
        <c:axId val="6656165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9301920"/>
        <c:crosses val="autoZero"/>
        <c:auto val="1"/>
        <c:lblAlgn val="ctr"/>
        <c:lblOffset val="100"/>
        <c:noMultiLvlLbl val="0"/>
      </c:catAx>
      <c:valAx>
        <c:axId val="439301920"/>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65616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r>
              <a:rPr lang="en-US" dirty="0"/>
              <a:t>Percent of</a:t>
            </a:r>
            <a:r>
              <a:rPr lang="en-US" b="1" dirty="0"/>
              <a:t> Students </a:t>
            </a:r>
            <a:r>
              <a:rPr lang="en-US" dirty="0"/>
              <a:t>Reporting </a:t>
            </a:r>
            <a:r>
              <a:rPr lang="en-US" b="1" dirty="0"/>
              <a:t>Current Heavy Alcohol Use (Binge Drinking) in the Past 30 days </a:t>
            </a:r>
            <a:r>
              <a:rPr lang="en-US" dirty="0"/>
              <a:t>in San Diego County, CHKS 2021-2023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Totals!$A$5</c:f>
              <c:strCache>
                <c:ptCount val="1"/>
                <c:pt idx="0">
                  <c:v>Current heavy alcohol use (binge drinking) past 30 days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Totals!$B$4:$E$4</c:f>
              <c:strCache>
                <c:ptCount val="4"/>
                <c:pt idx="0">
                  <c:v>Grade 7</c:v>
                </c:pt>
                <c:pt idx="1">
                  <c:v>Grade 9</c:v>
                </c:pt>
                <c:pt idx="2">
                  <c:v>Grade 11</c:v>
                </c:pt>
                <c:pt idx="3">
                  <c:v>Non-Traditional</c:v>
                </c:pt>
              </c:strCache>
            </c:strRef>
          </c:cat>
          <c:val>
            <c:numRef>
              <c:f>Totals!$B$5:$E$5</c:f>
              <c:numCache>
                <c:formatCode>0%</c:formatCode>
                <c:ptCount val="4"/>
                <c:pt idx="0">
                  <c:v>0.01</c:v>
                </c:pt>
                <c:pt idx="1">
                  <c:v>0.02</c:v>
                </c:pt>
                <c:pt idx="2">
                  <c:v>0.05</c:v>
                </c:pt>
                <c:pt idx="3">
                  <c:v>0.13</c:v>
                </c:pt>
              </c:numCache>
            </c:numRef>
          </c:val>
          <c:extLst>
            <c:ext xmlns:c16="http://schemas.microsoft.com/office/drawing/2014/chart" uri="{C3380CC4-5D6E-409C-BE32-E72D297353CC}">
              <c16:uniqueId val="{00000000-6845-4E83-9CEB-79A769D2A1D9}"/>
            </c:ext>
          </c:extLst>
        </c:ser>
        <c:dLbls>
          <c:dLblPos val="outEnd"/>
          <c:showLegendKey val="0"/>
          <c:showVal val="1"/>
          <c:showCatName val="0"/>
          <c:showSerName val="0"/>
          <c:showPercent val="0"/>
          <c:showBubbleSize val="0"/>
        </c:dLbls>
        <c:gapWidth val="219"/>
        <c:overlap val="-27"/>
        <c:axId val="991236000"/>
        <c:axId val="991236480"/>
      </c:barChart>
      <c:catAx>
        <c:axId val="9912360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991236480"/>
        <c:crosses val="autoZero"/>
        <c:auto val="1"/>
        <c:lblAlgn val="ctr"/>
        <c:lblOffset val="100"/>
        <c:noMultiLvlLbl val="0"/>
      </c:catAx>
      <c:valAx>
        <c:axId val="99123648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991236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100">
          <a:solidFill>
            <a:schemeClr val="tx1"/>
          </a:solidFill>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Rates of </a:t>
            </a:r>
            <a:r>
              <a:rPr lang="en-US" b="1" dirty="0"/>
              <a:t>Alcohol Poisoning Deaths </a:t>
            </a:r>
            <a:r>
              <a:rPr lang="en-US" dirty="0"/>
              <a:t>Among San Diego County Residents </a:t>
            </a:r>
            <a:r>
              <a:rPr lang="en-US" b="1" dirty="0"/>
              <a:t>by HHSA Region</a:t>
            </a:r>
            <a:r>
              <a:rPr lang="en-US" dirty="0"/>
              <a:t>, 2023</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2953386652198169E-2"/>
          <c:y val="0.2344677979503294"/>
          <c:w val="0.88347793401377139"/>
          <c:h val="0.47176539553462182"/>
        </c:manualLayout>
      </c:layout>
      <c:barChart>
        <c:barDir val="col"/>
        <c:grouping val="clustered"/>
        <c:varyColors val="0"/>
        <c:ser>
          <c:idx val="0"/>
          <c:order val="0"/>
          <c:tx>
            <c:strRef>
              <c:f>Charts!$A$21</c:f>
              <c:strCache>
                <c:ptCount val="1"/>
                <c:pt idx="0">
                  <c:v>Central Region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Charts!$B$21:$C$21</c:f>
              <c:numCache>
                <c:formatCode>0.0</c:formatCode>
                <c:ptCount val="2"/>
                <c:pt idx="1">
                  <c:v>6.557323300628684</c:v>
                </c:pt>
              </c:numCache>
            </c:numRef>
          </c:val>
          <c:extLst>
            <c:ext xmlns:c16="http://schemas.microsoft.com/office/drawing/2014/chart" uri="{C3380CC4-5D6E-409C-BE32-E72D297353CC}">
              <c16:uniqueId val="{00000000-7CCC-4891-B610-21C1A9AF89BD}"/>
            </c:ext>
          </c:extLst>
        </c:ser>
        <c:ser>
          <c:idx val="1"/>
          <c:order val="1"/>
          <c:tx>
            <c:strRef>
              <c:f>Charts!$A$22</c:f>
              <c:strCache>
                <c:ptCount val="1"/>
                <c:pt idx="0">
                  <c:v>East Region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Charts!$B$22:$C$22</c:f>
              <c:numCache>
                <c:formatCode>0.0</c:formatCode>
                <c:ptCount val="2"/>
                <c:pt idx="1">
                  <c:v>3.6777926705678512</c:v>
                </c:pt>
              </c:numCache>
            </c:numRef>
          </c:val>
          <c:extLst>
            <c:ext xmlns:c16="http://schemas.microsoft.com/office/drawing/2014/chart" uri="{C3380CC4-5D6E-409C-BE32-E72D297353CC}">
              <c16:uniqueId val="{00000001-7CCC-4891-B610-21C1A9AF89BD}"/>
            </c:ext>
          </c:extLst>
        </c:ser>
        <c:ser>
          <c:idx val="2"/>
          <c:order val="2"/>
          <c:tx>
            <c:strRef>
              <c:f>Charts!$A$23</c:f>
              <c:strCache>
                <c:ptCount val="1"/>
                <c:pt idx="0">
                  <c:v>North Central Region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Charts!$B$23:$C$23</c:f>
              <c:numCache>
                <c:formatCode>0.0</c:formatCode>
                <c:ptCount val="2"/>
                <c:pt idx="1">
                  <c:v>3.0396153062868363</c:v>
                </c:pt>
              </c:numCache>
            </c:numRef>
          </c:val>
          <c:extLst>
            <c:ext xmlns:c16="http://schemas.microsoft.com/office/drawing/2014/chart" uri="{C3380CC4-5D6E-409C-BE32-E72D297353CC}">
              <c16:uniqueId val="{00000002-7CCC-4891-B610-21C1A9AF89BD}"/>
            </c:ext>
          </c:extLst>
        </c:ser>
        <c:ser>
          <c:idx val="3"/>
          <c:order val="3"/>
          <c:tx>
            <c:strRef>
              <c:f>Charts!$A$24</c:f>
              <c:strCache>
                <c:ptCount val="1"/>
                <c:pt idx="0">
                  <c:v>North Coastal Region</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Charts!$B$24:$C$24</c:f>
              <c:numCache>
                <c:formatCode>0.0</c:formatCode>
                <c:ptCount val="2"/>
                <c:pt idx="1">
                  <c:v>2.2131034164783991</c:v>
                </c:pt>
              </c:numCache>
            </c:numRef>
          </c:val>
          <c:extLst>
            <c:ext xmlns:c16="http://schemas.microsoft.com/office/drawing/2014/chart" uri="{C3380CC4-5D6E-409C-BE32-E72D297353CC}">
              <c16:uniqueId val="{00000003-7CCC-4891-B610-21C1A9AF89BD}"/>
            </c:ext>
          </c:extLst>
        </c:ser>
        <c:ser>
          <c:idx val="4"/>
          <c:order val="4"/>
          <c:tx>
            <c:strRef>
              <c:f>Charts!$A$25</c:f>
              <c:strCache>
                <c:ptCount val="1"/>
                <c:pt idx="0">
                  <c:v>North Inland Region</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Charts!$B$25:$C$25</c:f>
              <c:numCache>
                <c:formatCode>0.0</c:formatCode>
                <c:ptCount val="2"/>
                <c:pt idx="1">
                  <c:v>3.2977506043127982</c:v>
                </c:pt>
              </c:numCache>
            </c:numRef>
          </c:val>
          <c:extLst>
            <c:ext xmlns:c16="http://schemas.microsoft.com/office/drawing/2014/chart" uri="{C3380CC4-5D6E-409C-BE32-E72D297353CC}">
              <c16:uniqueId val="{00000004-7CCC-4891-B610-21C1A9AF89BD}"/>
            </c:ext>
          </c:extLst>
        </c:ser>
        <c:ser>
          <c:idx val="5"/>
          <c:order val="5"/>
          <c:tx>
            <c:strRef>
              <c:f>Charts!$A$26</c:f>
              <c:strCache>
                <c:ptCount val="1"/>
                <c:pt idx="0">
                  <c:v>South Region</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Charts!$B$20:$C$20</c:f>
              <c:strCache>
                <c:ptCount val="2"/>
                <c:pt idx="0">
                  <c:v>Alcohol Only</c:v>
                </c:pt>
                <c:pt idx="1">
                  <c:v>Alcohol &amp; Other Drugs</c:v>
                </c:pt>
              </c:strCache>
            </c:strRef>
          </c:cat>
          <c:val>
            <c:numRef>
              <c:f>Charts!$B$26:$C$26</c:f>
              <c:numCache>
                <c:formatCode>0.0</c:formatCode>
                <c:ptCount val="2"/>
                <c:pt idx="1">
                  <c:v>3.1600693635225294</c:v>
                </c:pt>
              </c:numCache>
            </c:numRef>
          </c:val>
          <c:extLst>
            <c:ext xmlns:c16="http://schemas.microsoft.com/office/drawing/2014/chart" uri="{C3380CC4-5D6E-409C-BE32-E72D297353CC}">
              <c16:uniqueId val="{00000005-7CCC-4891-B610-21C1A9AF89BD}"/>
            </c:ext>
          </c:extLst>
        </c:ser>
        <c:dLbls>
          <c:dLblPos val="outEnd"/>
          <c:showLegendKey val="0"/>
          <c:showVal val="1"/>
          <c:showCatName val="0"/>
          <c:showSerName val="0"/>
          <c:showPercent val="0"/>
          <c:showBubbleSize val="0"/>
        </c:dLbls>
        <c:gapWidth val="150"/>
        <c:axId val="192607056"/>
        <c:axId val="521557584"/>
      </c:barChart>
      <c:catAx>
        <c:axId val="1926070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21557584"/>
        <c:crosses val="autoZero"/>
        <c:auto val="1"/>
        <c:lblAlgn val="ctr"/>
        <c:lblOffset val="100"/>
        <c:noMultiLvlLbl val="0"/>
      </c:catAx>
      <c:valAx>
        <c:axId val="521557584"/>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Rate per 100,000 Residents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6070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200"/>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r>
              <a:rPr lang="en-US" dirty="0"/>
              <a:t>Percent of </a:t>
            </a:r>
            <a:r>
              <a:rPr lang="en-US" b="1" dirty="0"/>
              <a:t>Students</a:t>
            </a:r>
            <a:r>
              <a:rPr lang="en-US" dirty="0"/>
              <a:t> Reporting </a:t>
            </a:r>
            <a:r>
              <a:rPr lang="en-US" b="1" dirty="0"/>
              <a:t>Lifetime Use of Alcohol </a:t>
            </a:r>
            <a:r>
              <a:rPr lang="en-US" dirty="0"/>
              <a:t>in San Diego County,  CHKS 2021-2023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Totals!$B$4</c:f>
              <c:strCache>
                <c:ptCount val="1"/>
                <c:pt idx="0">
                  <c:v>Grade 7</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Totals!$A$7:$A$10</c:f>
              <c:strCache>
                <c:ptCount val="4"/>
                <c:pt idx="0">
                  <c:v>0 times</c:v>
                </c:pt>
                <c:pt idx="1">
                  <c:v>1 time</c:v>
                </c:pt>
                <c:pt idx="2">
                  <c:v>2-3 times</c:v>
                </c:pt>
                <c:pt idx="3">
                  <c:v>4+ times</c:v>
                </c:pt>
              </c:strCache>
              <c:extLst/>
            </c:strRef>
          </c:cat>
          <c:val>
            <c:numRef>
              <c:f>Totals!$B$7:$B$10</c:f>
              <c:numCache>
                <c:formatCode>0%</c:formatCode>
                <c:ptCount val="4"/>
                <c:pt idx="0">
                  <c:v>0.93</c:v>
                </c:pt>
                <c:pt idx="1">
                  <c:v>0.04</c:v>
                </c:pt>
                <c:pt idx="2">
                  <c:v>0.02</c:v>
                </c:pt>
                <c:pt idx="3">
                  <c:v>0.01</c:v>
                </c:pt>
              </c:numCache>
              <c:extLst/>
            </c:numRef>
          </c:val>
          <c:extLst>
            <c:ext xmlns:c16="http://schemas.microsoft.com/office/drawing/2014/chart" uri="{C3380CC4-5D6E-409C-BE32-E72D297353CC}">
              <c16:uniqueId val="{00000000-EE6F-4AF3-AC8D-698B60FFB311}"/>
            </c:ext>
          </c:extLst>
        </c:ser>
        <c:ser>
          <c:idx val="1"/>
          <c:order val="1"/>
          <c:tx>
            <c:strRef>
              <c:f>Totals!$C$4</c:f>
              <c:strCache>
                <c:ptCount val="1"/>
                <c:pt idx="0">
                  <c:v>Grade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Totals!$A$7:$A$10</c:f>
              <c:strCache>
                <c:ptCount val="4"/>
                <c:pt idx="0">
                  <c:v>0 times</c:v>
                </c:pt>
                <c:pt idx="1">
                  <c:v>1 time</c:v>
                </c:pt>
                <c:pt idx="2">
                  <c:v>2-3 times</c:v>
                </c:pt>
                <c:pt idx="3">
                  <c:v>4+ times</c:v>
                </c:pt>
              </c:strCache>
              <c:extLst/>
            </c:strRef>
          </c:cat>
          <c:val>
            <c:numRef>
              <c:f>Totals!$C$7:$C$10</c:f>
              <c:numCache>
                <c:formatCode>0%</c:formatCode>
                <c:ptCount val="4"/>
                <c:pt idx="0">
                  <c:v>0.85</c:v>
                </c:pt>
                <c:pt idx="1">
                  <c:v>0.06</c:v>
                </c:pt>
                <c:pt idx="2">
                  <c:v>0.04</c:v>
                </c:pt>
                <c:pt idx="3">
                  <c:v>0.06</c:v>
                </c:pt>
              </c:numCache>
              <c:extLst/>
            </c:numRef>
          </c:val>
          <c:extLst>
            <c:ext xmlns:c16="http://schemas.microsoft.com/office/drawing/2014/chart" uri="{C3380CC4-5D6E-409C-BE32-E72D297353CC}">
              <c16:uniqueId val="{00000001-EE6F-4AF3-AC8D-698B60FFB311}"/>
            </c:ext>
          </c:extLst>
        </c:ser>
        <c:ser>
          <c:idx val="2"/>
          <c:order val="2"/>
          <c:tx>
            <c:strRef>
              <c:f>Totals!$D$4</c:f>
              <c:strCache>
                <c:ptCount val="1"/>
                <c:pt idx="0">
                  <c:v>Grade 11</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Totals!$A$7:$A$10</c:f>
              <c:strCache>
                <c:ptCount val="4"/>
                <c:pt idx="0">
                  <c:v>0 times</c:v>
                </c:pt>
                <c:pt idx="1">
                  <c:v>1 time</c:v>
                </c:pt>
                <c:pt idx="2">
                  <c:v>2-3 times</c:v>
                </c:pt>
                <c:pt idx="3">
                  <c:v>4+ times</c:v>
                </c:pt>
              </c:strCache>
              <c:extLst/>
            </c:strRef>
          </c:cat>
          <c:val>
            <c:numRef>
              <c:f>Totals!$D$7:$D$10</c:f>
              <c:numCache>
                <c:formatCode>0%</c:formatCode>
                <c:ptCount val="4"/>
                <c:pt idx="0">
                  <c:v>0.71</c:v>
                </c:pt>
                <c:pt idx="1">
                  <c:v>0.06</c:v>
                </c:pt>
                <c:pt idx="2">
                  <c:v>7.0000000000000007E-2</c:v>
                </c:pt>
                <c:pt idx="3">
                  <c:v>0.15</c:v>
                </c:pt>
              </c:numCache>
              <c:extLst/>
            </c:numRef>
          </c:val>
          <c:extLst>
            <c:ext xmlns:c16="http://schemas.microsoft.com/office/drawing/2014/chart" uri="{C3380CC4-5D6E-409C-BE32-E72D297353CC}">
              <c16:uniqueId val="{00000002-EE6F-4AF3-AC8D-698B60FFB311}"/>
            </c:ext>
          </c:extLst>
        </c:ser>
        <c:ser>
          <c:idx val="3"/>
          <c:order val="3"/>
          <c:tx>
            <c:strRef>
              <c:f>Totals!$E$4</c:f>
              <c:strCache>
                <c:ptCount val="1"/>
                <c:pt idx="0">
                  <c:v>Non-Traditional</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Totals!$A$7:$A$10</c:f>
              <c:strCache>
                <c:ptCount val="4"/>
                <c:pt idx="0">
                  <c:v>0 times</c:v>
                </c:pt>
                <c:pt idx="1">
                  <c:v>1 time</c:v>
                </c:pt>
                <c:pt idx="2">
                  <c:v>2-3 times</c:v>
                </c:pt>
                <c:pt idx="3">
                  <c:v>4+ times</c:v>
                </c:pt>
              </c:strCache>
              <c:extLst/>
            </c:strRef>
          </c:cat>
          <c:val>
            <c:numRef>
              <c:f>Totals!$E$7:$E$10</c:f>
              <c:numCache>
                <c:formatCode>0%</c:formatCode>
                <c:ptCount val="4"/>
                <c:pt idx="0">
                  <c:v>0.6</c:v>
                </c:pt>
                <c:pt idx="1">
                  <c:v>0.08</c:v>
                </c:pt>
                <c:pt idx="2">
                  <c:v>0.08</c:v>
                </c:pt>
                <c:pt idx="3">
                  <c:v>0.25</c:v>
                </c:pt>
              </c:numCache>
              <c:extLst/>
            </c:numRef>
          </c:val>
          <c:extLst>
            <c:ext xmlns:c16="http://schemas.microsoft.com/office/drawing/2014/chart" uri="{C3380CC4-5D6E-409C-BE32-E72D297353CC}">
              <c16:uniqueId val="{00000003-EE6F-4AF3-AC8D-698B60FFB311}"/>
            </c:ext>
          </c:extLst>
        </c:ser>
        <c:dLbls>
          <c:dLblPos val="outEnd"/>
          <c:showLegendKey val="0"/>
          <c:showVal val="1"/>
          <c:showCatName val="0"/>
          <c:showSerName val="0"/>
          <c:showPercent val="0"/>
          <c:showBubbleSize val="0"/>
        </c:dLbls>
        <c:gapWidth val="182"/>
        <c:axId val="320164704"/>
        <c:axId val="320184864"/>
      </c:barChart>
      <c:catAx>
        <c:axId val="320164704"/>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20184864"/>
        <c:crosses val="autoZero"/>
        <c:auto val="1"/>
        <c:lblAlgn val="ctr"/>
        <c:lblOffset val="100"/>
        <c:noMultiLvlLbl val="0"/>
      </c:catAx>
      <c:valAx>
        <c:axId val="320184864"/>
        <c:scaling>
          <c:orientation val="minMax"/>
        </c:scaling>
        <c:delete val="0"/>
        <c:axPos val="t"/>
        <c:numFmt formatCode="0%" sourceLinked="1"/>
        <c:majorTickMark val="none"/>
        <c:minorTickMark val="none"/>
        <c:tickLblPos val="high"/>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2016470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10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r>
              <a:rPr lang="en-US" dirty="0"/>
              <a:t>Percent of Students </a:t>
            </a:r>
            <a:r>
              <a:rPr lang="en-US" b="1" dirty="0"/>
              <a:t>Reporting Binge Drinking in the Past Month by Gender Identity </a:t>
            </a:r>
            <a:r>
              <a:rPr lang="en-US" dirty="0"/>
              <a:t>in San Diego County, CHKS 2021-2023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1"/>
          <c:order val="1"/>
          <c:tx>
            <c:strRef>
              <c:f>Gender!$A$3</c:f>
              <c:strCache>
                <c:ptCount val="1"/>
                <c:pt idx="0">
                  <c:v>Male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Gender!$B$1:$E$1</c:f>
              <c:strCache>
                <c:ptCount val="4"/>
                <c:pt idx="0">
                  <c:v>Grade 7</c:v>
                </c:pt>
                <c:pt idx="1">
                  <c:v>Grade 9</c:v>
                </c:pt>
                <c:pt idx="2">
                  <c:v>Grade 11</c:v>
                </c:pt>
                <c:pt idx="3">
                  <c:v>Non-Traditional</c:v>
                </c:pt>
              </c:strCache>
            </c:strRef>
          </c:cat>
          <c:val>
            <c:numRef>
              <c:f>Gender!$B$3:$E$3</c:f>
              <c:numCache>
                <c:formatCode>0%</c:formatCode>
                <c:ptCount val="4"/>
                <c:pt idx="0">
                  <c:v>0.01</c:v>
                </c:pt>
                <c:pt idx="1">
                  <c:v>0.02</c:v>
                </c:pt>
                <c:pt idx="2">
                  <c:v>0.05</c:v>
                </c:pt>
                <c:pt idx="3">
                  <c:v>0.14000000000000001</c:v>
                </c:pt>
              </c:numCache>
            </c:numRef>
          </c:val>
          <c:extLst>
            <c:ext xmlns:c16="http://schemas.microsoft.com/office/drawing/2014/chart" uri="{C3380CC4-5D6E-409C-BE32-E72D297353CC}">
              <c16:uniqueId val="{00000000-1CAF-4B45-809E-C2B688F5C8F2}"/>
            </c:ext>
          </c:extLst>
        </c:ser>
        <c:ser>
          <c:idx val="2"/>
          <c:order val="2"/>
          <c:tx>
            <c:strRef>
              <c:f>Gender!$A$4</c:f>
              <c:strCache>
                <c:ptCount val="1"/>
                <c:pt idx="0">
                  <c:v>Female</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Gender!$B$1:$E$1</c:f>
              <c:strCache>
                <c:ptCount val="4"/>
                <c:pt idx="0">
                  <c:v>Grade 7</c:v>
                </c:pt>
                <c:pt idx="1">
                  <c:v>Grade 9</c:v>
                </c:pt>
                <c:pt idx="2">
                  <c:v>Grade 11</c:v>
                </c:pt>
                <c:pt idx="3">
                  <c:v>Non-Traditional</c:v>
                </c:pt>
              </c:strCache>
            </c:strRef>
          </c:cat>
          <c:val>
            <c:numRef>
              <c:f>Gender!$B$4:$E$4</c:f>
              <c:numCache>
                <c:formatCode>0%</c:formatCode>
                <c:ptCount val="4"/>
                <c:pt idx="0">
                  <c:v>0.01</c:v>
                </c:pt>
                <c:pt idx="1">
                  <c:v>0.03</c:v>
                </c:pt>
                <c:pt idx="2">
                  <c:v>0.06</c:v>
                </c:pt>
                <c:pt idx="3">
                  <c:v>0.12</c:v>
                </c:pt>
              </c:numCache>
            </c:numRef>
          </c:val>
          <c:extLst>
            <c:ext xmlns:c16="http://schemas.microsoft.com/office/drawing/2014/chart" uri="{C3380CC4-5D6E-409C-BE32-E72D297353CC}">
              <c16:uniqueId val="{00000001-1CAF-4B45-809E-C2B688F5C8F2}"/>
            </c:ext>
          </c:extLst>
        </c:ser>
        <c:ser>
          <c:idx val="3"/>
          <c:order val="3"/>
          <c:tx>
            <c:strRef>
              <c:f>Gender!$A$5</c:f>
              <c:strCache>
                <c:ptCount val="1"/>
                <c:pt idx="0">
                  <c:v>Nonbinary</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Gender!$B$1:$E$1</c:f>
              <c:strCache>
                <c:ptCount val="4"/>
                <c:pt idx="0">
                  <c:v>Grade 7</c:v>
                </c:pt>
                <c:pt idx="1">
                  <c:v>Grade 9</c:v>
                </c:pt>
                <c:pt idx="2">
                  <c:v>Grade 11</c:v>
                </c:pt>
                <c:pt idx="3">
                  <c:v>Non-Traditional</c:v>
                </c:pt>
              </c:strCache>
            </c:strRef>
          </c:cat>
          <c:val>
            <c:numRef>
              <c:f>Gender!$B$5:$E$5</c:f>
              <c:numCache>
                <c:formatCode>0%</c:formatCode>
                <c:ptCount val="4"/>
                <c:pt idx="0">
                  <c:v>0.03</c:v>
                </c:pt>
                <c:pt idx="1">
                  <c:v>0.03</c:v>
                </c:pt>
                <c:pt idx="2">
                  <c:v>7.0000000000000007E-2</c:v>
                </c:pt>
                <c:pt idx="3">
                  <c:v>0.03</c:v>
                </c:pt>
              </c:numCache>
            </c:numRef>
          </c:val>
          <c:extLst>
            <c:ext xmlns:c16="http://schemas.microsoft.com/office/drawing/2014/chart" uri="{C3380CC4-5D6E-409C-BE32-E72D297353CC}">
              <c16:uniqueId val="{00000002-1CAF-4B45-809E-C2B688F5C8F2}"/>
            </c:ext>
          </c:extLst>
        </c:ser>
        <c:ser>
          <c:idx val="4"/>
          <c:order val="4"/>
          <c:tx>
            <c:strRef>
              <c:f>Gender!$A$6</c:f>
              <c:strCache>
                <c:ptCount val="1"/>
                <c:pt idx="0">
                  <c:v>Other</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Gender!$B$1:$E$1</c:f>
              <c:strCache>
                <c:ptCount val="4"/>
                <c:pt idx="0">
                  <c:v>Grade 7</c:v>
                </c:pt>
                <c:pt idx="1">
                  <c:v>Grade 9</c:v>
                </c:pt>
                <c:pt idx="2">
                  <c:v>Grade 11</c:v>
                </c:pt>
                <c:pt idx="3">
                  <c:v>Non-Traditional</c:v>
                </c:pt>
              </c:strCache>
            </c:strRef>
          </c:cat>
          <c:val>
            <c:numRef>
              <c:f>Gender!$B$6:$E$6</c:f>
              <c:numCache>
                <c:formatCode>0%</c:formatCode>
                <c:ptCount val="4"/>
                <c:pt idx="0">
                  <c:v>0.02</c:v>
                </c:pt>
                <c:pt idx="1">
                  <c:v>0.03</c:v>
                </c:pt>
                <c:pt idx="2">
                  <c:v>0.05</c:v>
                </c:pt>
                <c:pt idx="3">
                  <c:v>0.01</c:v>
                </c:pt>
              </c:numCache>
            </c:numRef>
          </c:val>
          <c:extLst>
            <c:ext xmlns:c16="http://schemas.microsoft.com/office/drawing/2014/chart" uri="{C3380CC4-5D6E-409C-BE32-E72D297353CC}">
              <c16:uniqueId val="{00000003-1CAF-4B45-809E-C2B688F5C8F2}"/>
            </c:ext>
          </c:extLst>
        </c:ser>
        <c:dLbls>
          <c:dLblPos val="outEnd"/>
          <c:showLegendKey val="0"/>
          <c:showVal val="1"/>
          <c:showCatName val="0"/>
          <c:showSerName val="0"/>
          <c:showPercent val="0"/>
          <c:showBubbleSize val="0"/>
        </c:dLbls>
        <c:gapWidth val="182"/>
        <c:axId val="1017376832"/>
        <c:axId val="1017377312"/>
        <c:extLst>
          <c:ext xmlns:c15="http://schemas.microsoft.com/office/drawing/2012/chart" uri="{02D57815-91ED-43cb-92C2-25804820EDAC}">
            <c15:filteredBarSeries>
              <c15:ser>
                <c:idx val="0"/>
                <c:order val="0"/>
                <c:tx>
                  <c:strRef>
                    <c:extLst>
                      <c:ext uri="{02D57815-91ED-43cb-92C2-25804820EDAC}">
                        <c15:formulaRef>
                          <c15:sqref>Gender!$A$2</c15:sqref>
                        </c15:formulaRef>
                      </c:ext>
                    </c:extLst>
                    <c:strCache>
                      <c:ptCount val="1"/>
                      <c:pt idx="0">
                        <c:v>Gender Identity</c:v>
                      </c:pt>
                    </c:strCache>
                  </c:strRef>
                </c:tx>
                <c:spPr>
                  <a:solidFill>
                    <a:schemeClr val="accent1"/>
                  </a:solidFill>
                  <a:ln>
                    <a:noFill/>
                  </a:ln>
                  <a:effectLst/>
                </c:spPr>
                <c:invertIfNegative val="0"/>
                <c:dLbls>
                  <c:dLbl>
                    <c:idx val="0"/>
                    <c:delete val="1"/>
                    <c:extLst>
                      <c:ext uri="{CE6537A1-D6FC-4f65-9D91-7224C49458BB}"/>
                      <c:ext xmlns:c16="http://schemas.microsoft.com/office/drawing/2014/chart" uri="{C3380CC4-5D6E-409C-BE32-E72D297353CC}">
                        <c16:uniqueId val="{00000004-1CAF-4B45-809E-C2B688F5C8F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Gender!$B$1:$E$1</c15:sqref>
                        </c15:formulaRef>
                      </c:ext>
                    </c:extLst>
                    <c:strCache>
                      <c:ptCount val="4"/>
                      <c:pt idx="0">
                        <c:v>Grade 7</c:v>
                      </c:pt>
                      <c:pt idx="1">
                        <c:v>Grade 9</c:v>
                      </c:pt>
                      <c:pt idx="2">
                        <c:v>Grade 11</c:v>
                      </c:pt>
                      <c:pt idx="3">
                        <c:v>Non-Traditional</c:v>
                      </c:pt>
                    </c:strCache>
                  </c:strRef>
                </c:cat>
                <c:val>
                  <c:numRef>
                    <c:extLst>
                      <c:ext uri="{02D57815-91ED-43cb-92C2-25804820EDAC}">
                        <c15:formulaRef>
                          <c15:sqref>Gender!$B$2:$E$2</c15:sqref>
                        </c15:formulaRef>
                      </c:ext>
                    </c:extLst>
                    <c:numCache>
                      <c:formatCode>General</c:formatCode>
                      <c:ptCount val="4"/>
                      <c:pt idx="0">
                        <c:v>0</c:v>
                      </c:pt>
                    </c:numCache>
                  </c:numRef>
                </c:val>
                <c:extLst>
                  <c:ext xmlns:c16="http://schemas.microsoft.com/office/drawing/2014/chart" uri="{C3380CC4-5D6E-409C-BE32-E72D297353CC}">
                    <c16:uniqueId val="{00000005-1CAF-4B45-809E-C2B688F5C8F2}"/>
                  </c:ext>
                </c:extLst>
              </c15:ser>
            </c15:filteredBarSeries>
          </c:ext>
        </c:extLst>
      </c:barChart>
      <c:catAx>
        <c:axId val="10173768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17377312"/>
        <c:crosses val="autoZero"/>
        <c:auto val="1"/>
        <c:lblAlgn val="ctr"/>
        <c:lblOffset val="100"/>
        <c:noMultiLvlLbl val="0"/>
      </c:catAx>
      <c:valAx>
        <c:axId val="1017377312"/>
        <c:scaling>
          <c:orientation val="minMax"/>
        </c:scaling>
        <c:delete val="0"/>
        <c:axPos val="t"/>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01737683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100">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r>
              <a:rPr lang="en-US" dirty="0"/>
              <a:t>Percent of Students </a:t>
            </a:r>
            <a:r>
              <a:rPr lang="en-US" b="1" dirty="0"/>
              <a:t>Reporting Binge Drinking in the Past Month by Race/Ethnicity </a:t>
            </a:r>
            <a:r>
              <a:rPr lang="en-US" dirty="0"/>
              <a:t>in San Diego County, CHKS 2021-2023</a:t>
            </a:r>
          </a:p>
        </c:rich>
      </c:tx>
      <c:layout>
        <c:manualLayout>
          <c:xMode val="edge"/>
          <c:yMode val="edge"/>
          <c:x val="0.12361253392470008"/>
          <c:y val="1.9867254410621732E-2"/>
        </c:manualLayout>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1"/>
          <c:order val="1"/>
          <c:tx>
            <c:strRef>
              <c:f>'By RaceEth'!$A$3</c:f>
              <c:strCache>
                <c:ptCount val="1"/>
                <c:pt idx="0">
                  <c:v>AIAN</c:v>
                </c:pt>
              </c:strCache>
            </c:strRef>
          </c:tx>
          <c:spPr>
            <a:solidFill>
              <a:schemeClr val="accent2"/>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0-5786-4B3F-A28D-F83CDAA3689C}"/>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RaceEth'!$B$3:$E$3</c:f>
              <c:numCache>
                <c:formatCode>0%</c:formatCode>
                <c:ptCount val="4"/>
                <c:pt idx="0">
                  <c:v>0.01</c:v>
                </c:pt>
                <c:pt idx="1">
                  <c:v>0.02</c:v>
                </c:pt>
                <c:pt idx="2">
                  <c:v>0.08</c:v>
                </c:pt>
                <c:pt idx="3">
                  <c:v>0</c:v>
                </c:pt>
              </c:numCache>
            </c:numRef>
          </c:val>
          <c:extLst>
            <c:ext xmlns:c16="http://schemas.microsoft.com/office/drawing/2014/chart" uri="{C3380CC4-5D6E-409C-BE32-E72D297353CC}">
              <c16:uniqueId val="{00000001-5786-4B3F-A28D-F83CDAA3689C}"/>
            </c:ext>
          </c:extLst>
        </c:ser>
        <c:ser>
          <c:idx val="2"/>
          <c:order val="2"/>
          <c:tx>
            <c:strRef>
              <c:f>'By RaceEth'!$A$4</c:f>
              <c:strCache>
                <c:ptCount val="1"/>
                <c:pt idx="0">
                  <c:v>Asian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RaceEth'!$B$4:$E$4</c:f>
              <c:numCache>
                <c:formatCode>0%</c:formatCode>
                <c:ptCount val="4"/>
                <c:pt idx="1">
                  <c:v>0.01</c:v>
                </c:pt>
                <c:pt idx="2">
                  <c:v>0.02</c:v>
                </c:pt>
                <c:pt idx="3">
                  <c:v>0.02</c:v>
                </c:pt>
              </c:numCache>
            </c:numRef>
          </c:val>
          <c:extLst>
            <c:ext xmlns:c16="http://schemas.microsoft.com/office/drawing/2014/chart" uri="{C3380CC4-5D6E-409C-BE32-E72D297353CC}">
              <c16:uniqueId val="{00000002-5786-4B3F-A28D-F83CDAA3689C}"/>
            </c:ext>
          </c:extLst>
        </c:ser>
        <c:ser>
          <c:idx val="3"/>
          <c:order val="3"/>
          <c:tx>
            <c:strRef>
              <c:f>'By RaceEth'!$A$5</c:f>
              <c:strCache>
                <c:ptCount val="1"/>
                <c:pt idx="0">
                  <c:v>Black</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RaceEth'!$B$5:$E$5</c:f>
              <c:numCache>
                <c:formatCode>0%</c:formatCode>
                <c:ptCount val="4"/>
                <c:pt idx="1">
                  <c:v>0.03</c:v>
                </c:pt>
                <c:pt idx="2">
                  <c:v>0.03</c:v>
                </c:pt>
                <c:pt idx="3">
                  <c:v>0.1</c:v>
                </c:pt>
              </c:numCache>
            </c:numRef>
          </c:val>
          <c:extLst>
            <c:ext xmlns:c16="http://schemas.microsoft.com/office/drawing/2014/chart" uri="{C3380CC4-5D6E-409C-BE32-E72D297353CC}">
              <c16:uniqueId val="{00000003-5786-4B3F-A28D-F83CDAA3689C}"/>
            </c:ext>
          </c:extLst>
        </c:ser>
        <c:ser>
          <c:idx val="4"/>
          <c:order val="4"/>
          <c:tx>
            <c:strRef>
              <c:f>'By RaceEth'!$A$6</c:f>
              <c:strCache>
                <c:ptCount val="1"/>
                <c:pt idx="0">
                  <c:v>Hispanic</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RaceEth'!$B$6:$E$6</c:f>
              <c:numCache>
                <c:formatCode>0%</c:formatCode>
                <c:ptCount val="4"/>
                <c:pt idx="0">
                  <c:v>0.01</c:v>
                </c:pt>
                <c:pt idx="1">
                  <c:v>0.03</c:v>
                </c:pt>
                <c:pt idx="2">
                  <c:v>0.05</c:v>
                </c:pt>
                <c:pt idx="3">
                  <c:v>0.13</c:v>
                </c:pt>
              </c:numCache>
            </c:numRef>
          </c:val>
          <c:extLst>
            <c:ext xmlns:c16="http://schemas.microsoft.com/office/drawing/2014/chart" uri="{C3380CC4-5D6E-409C-BE32-E72D297353CC}">
              <c16:uniqueId val="{00000004-5786-4B3F-A28D-F83CDAA3689C}"/>
            </c:ext>
          </c:extLst>
        </c:ser>
        <c:ser>
          <c:idx val="5"/>
          <c:order val="5"/>
          <c:tx>
            <c:strRef>
              <c:f>'By RaceEth'!$A$7</c:f>
              <c:strCache>
                <c:ptCount val="1"/>
                <c:pt idx="0">
                  <c:v>Native Hawaiian or PI</c:v>
                </c:pt>
              </c:strCache>
            </c:strRef>
          </c:tx>
          <c:spPr>
            <a:solidFill>
              <a:schemeClr val="accent6"/>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5-5786-4B3F-A28D-F83CDAA3689C}"/>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RaceEth'!$B$7:$E$7</c:f>
              <c:numCache>
                <c:formatCode>0%</c:formatCode>
                <c:ptCount val="4"/>
                <c:pt idx="0">
                  <c:v>0.01</c:v>
                </c:pt>
                <c:pt idx="1">
                  <c:v>0.06</c:v>
                </c:pt>
                <c:pt idx="2">
                  <c:v>0.08</c:v>
                </c:pt>
                <c:pt idx="3">
                  <c:v>0</c:v>
                </c:pt>
              </c:numCache>
            </c:numRef>
          </c:val>
          <c:extLst>
            <c:ext xmlns:c16="http://schemas.microsoft.com/office/drawing/2014/chart" uri="{C3380CC4-5D6E-409C-BE32-E72D297353CC}">
              <c16:uniqueId val="{00000006-5786-4B3F-A28D-F83CDAA3689C}"/>
            </c:ext>
          </c:extLst>
        </c:ser>
        <c:ser>
          <c:idx val="6"/>
          <c:order val="6"/>
          <c:tx>
            <c:strRef>
              <c:f>'By RaceEth'!$A$8</c:f>
              <c:strCache>
                <c:ptCount val="1"/>
                <c:pt idx="0">
                  <c:v>White</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RaceEth'!$B$8:$E$8</c:f>
              <c:numCache>
                <c:formatCode>0%</c:formatCode>
                <c:ptCount val="4"/>
                <c:pt idx="1">
                  <c:v>0.02</c:v>
                </c:pt>
                <c:pt idx="2">
                  <c:v>0.08</c:v>
                </c:pt>
                <c:pt idx="3">
                  <c:v>0.16</c:v>
                </c:pt>
              </c:numCache>
            </c:numRef>
          </c:val>
          <c:extLst>
            <c:ext xmlns:c16="http://schemas.microsoft.com/office/drawing/2014/chart" uri="{C3380CC4-5D6E-409C-BE32-E72D297353CC}">
              <c16:uniqueId val="{00000007-5786-4B3F-A28D-F83CDAA3689C}"/>
            </c:ext>
          </c:extLst>
        </c:ser>
        <c:ser>
          <c:idx val="7"/>
          <c:order val="7"/>
          <c:tx>
            <c:strRef>
              <c:f>'By RaceEth'!$A$9</c:f>
              <c:strCache>
                <c:ptCount val="1"/>
                <c:pt idx="0">
                  <c:v>2 or more</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RaceEth'!$B$9:$E$9</c:f>
              <c:numCache>
                <c:formatCode>0%</c:formatCode>
                <c:ptCount val="4"/>
                <c:pt idx="1">
                  <c:v>0.02</c:v>
                </c:pt>
                <c:pt idx="2">
                  <c:v>0.06</c:v>
                </c:pt>
                <c:pt idx="3">
                  <c:v>0.1</c:v>
                </c:pt>
              </c:numCache>
            </c:numRef>
          </c:val>
          <c:extLst>
            <c:ext xmlns:c16="http://schemas.microsoft.com/office/drawing/2014/chart" uri="{C3380CC4-5D6E-409C-BE32-E72D297353CC}">
              <c16:uniqueId val="{00000008-5786-4B3F-A28D-F83CDAA3689C}"/>
            </c:ext>
          </c:extLst>
        </c:ser>
        <c:ser>
          <c:idx val="8"/>
          <c:order val="8"/>
          <c:tx>
            <c:strRef>
              <c:f>'By RaceEth'!$A$10</c:f>
              <c:strCache>
                <c:ptCount val="1"/>
                <c:pt idx="0">
                  <c:v>Other</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'By RaceEth'!$B$1:$E$1</c:f>
              <c:strCache>
                <c:ptCount val="4"/>
                <c:pt idx="0">
                  <c:v>Grade 7</c:v>
                </c:pt>
                <c:pt idx="1">
                  <c:v>Grade 9</c:v>
                </c:pt>
                <c:pt idx="2">
                  <c:v>Grade 11</c:v>
                </c:pt>
                <c:pt idx="3">
                  <c:v>Non-Traditional</c:v>
                </c:pt>
              </c:strCache>
            </c:strRef>
          </c:cat>
          <c:val>
            <c:numRef>
              <c:f>'By RaceEth'!$B$10:$E$10</c:f>
              <c:numCache>
                <c:formatCode>0%</c:formatCode>
                <c:ptCount val="4"/>
                <c:pt idx="0">
                  <c:v>0.01</c:v>
                </c:pt>
                <c:pt idx="1">
                  <c:v>0.02</c:v>
                </c:pt>
                <c:pt idx="2">
                  <c:v>0.05</c:v>
                </c:pt>
                <c:pt idx="3">
                  <c:v>0.05</c:v>
                </c:pt>
              </c:numCache>
            </c:numRef>
          </c:val>
          <c:extLst>
            <c:ext xmlns:c16="http://schemas.microsoft.com/office/drawing/2014/chart" uri="{C3380CC4-5D6E-409C-BE32-E72D297353CC}">
              <c16:uniqueId val="{00000009-5786-4B3F-A28D-F83CDAA3689C}"/>
            </c:ext>
          </c:extLst>
        </c:ser>
        <c:dLbls>
          <c:dLblPos val="outEnd"/>
          <c:showLegendKey val="0"/>
          <c:showVal val="1"/>
          <c:showCatName val="0"/>
          <c:showSerName val="0"/>
          <c:showPercent val="0"/>
          <c:showBubbleSize val="0"/>
        </c:dLbls>
        <c:gapWidth val="182"/>
        <c:axId val="428649408"/>
        <c:axId val="428647968"/>
        <c:extLst>
          <c:ext xmlns:c15="http://schemas.microsoft.com/office/drawing/2012/chart" uri="{02D57815-91ED-43cb-92C2-25804820EDAC}">
            <c15:filteredBarSeries>
              <c15:ser>
                <c:idx val="0"/>
                <c:order val="0"/>
                <c:tx>
                  <c:strRef>
                    <c:extLst>
                      <c:ext uri="{02D57815-91ED-43cb-92C2-25804820EDAC}">
                        <c15:formulaRef>
                          <c15:sqref>'By RaceEth'!$A$2</c15:sqref>
                        </c15:formulaRef>
                      </c:ext>
                    </c:extLst>
                    <c:strCache>
                      <c:ptCount val="1"/>
                      <c:pt idx="0">
                        <c:v>Race/Ethnicity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'By RaceEth'!$B$1:$E$1</c15:sqref>
                        </c15:formulaRef>
                      </c:ext>
                    </c:extLst>
                    <c:strCache>
                      <c:ptCount val="4"/>
                      <c:pt idx="0">
                        <c:v>Grade 7</c:v>
                      </c:pt>
                      <c:pt idx="1">
                        <c:v>Grade 9</c:v>
                      </c:pt>
                      <c:pt idx="2">
                        <c:v>Grade 11</c:v>
                      </c:pt>
                      <c:pt idx="3">
                        <c:v>Non-Traditional</c:v>
                      </c:pt>
                    </c:strCache>
                  </c:strRef>
                </c:cat>
                <c:val>
                  <c:numRef>
                    <c:extLst>
                      <c:ext uri="{02D57815-91ED-43cb-92C2-25804820EDAC}">
                        <c15:formulaRef>
                          <c15:sqref>'By RaceEth'!$B$2:$E$2</c15:sqref>
                        </c15:formulaRef>
                      </c:ext>
                    </c:extLst>
                    <c:numCache>
                      <c:formatCode>General</c:formatCode>
                      <c:ptCount val="4"/>
                      <c:pt idx="0">
                        <c:v>0</c:v>
                      </c:pt>
                    </c:numCache>
                  </c:numRef>
                </c:val>
                <c:extLst>
                  <c:ext xmlns:c16="http://schemas.microsoft.com/office/drawing/2014/chart" uri="{C3380CC4-5D6E-409C-BE32-E72D297353CC}">
                    <c16:uniqueId val="{0000000A-5786-4B3F-A28D-F83CDAA3689C}"/>
                  </c:ext>
                </c:extLst>
              </c15:ser>
            </c15:filteredBarSeries>
          </c:ext>
        </c:extLst>
      </c:barChart>
      <c:catAx>
        <c:axId val="42864940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28647968"/>
        <c:crosses val="autoZero"/>
        <c:auto val="1"/>
        <c:lblAlgn val="ctr"/>
        <c:lblOffset val="100"/>
        <c:noMultiLvlLbl val="0"/>
      </c:catAx>
      <c:valAx>
        <c:axId val="428647968"/>
        <c:scaling>
          <c:orientation val="minMax"/>
        </c:scaling>
        <c:delete val="0"/>
        <c:axPos val="t"/>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2864940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100">
          <a:solidFill>
            <a:schemeClr val="tx1"/>
          </a:solidFill>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 of </a:t>
            </a:r>
            <a:r>
              <a:rPr lang="en-US" b="1" dirty="0"/>
              <a:t>Drinking Drivers</a:t>
            </a:r>
            <a:r>
              <a:rPr lang="en-US" b="1" baseline="30000" dirty="0"/>
              <a:t>1</a:t>
            </a:r>
            <a:r>
              <a:rPr lang="en-US" b="1" dirty="0"/>
              <a:t> </a:t>
            </a:r>
            <a:r>
              <a:rPr lang="en-US" dirty="0"/>
              <a:t>Involved in </a:t>
            </a:r>
            <a:r>
              <a:rPr lang="en-US" b="1" dirty="0"/>
              <a:t>Motor Vehicle Injury Collisions </a:t>
            </a:r>
            <a:r>
              <a:rPr lang="en-US" dirty="0"/>
              <a:t>in San Diego County, 2019-2023*</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Motor Vehicle Collisions Involving a Drinking Driver</c:v>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Tables'!$C$4,'Data Tables'!$E$4,'Data Tables'!$G$4,'Data Tables'!$I$4,'Data Tables'!$K$4)</c:f>
              <c:numCache>
                <c:formatCode>0.0%</c:formatCode>
                <c:ptCount val="5"/>
                <c:pt idx="0">
                  <c:v>6.6885046088215133E-2</c:v>
                </c:pt>
                <c:pt idx="1">
                  <c:v>0.107</c:v>
                </c:pt>
                <c:pt idx="2">
                  <c:v>0.106</c:v>
                </c:pt>
                <c:pt idx="3">
                  <c:v>8.2000000000000003E-2</c:v>
                </c:pt>
                <c:pt idx="4">
                  <c:v>8.2000000000000003E-2</c:v>
                </c:pt>
              </c:numCache>
            </c:numRef>
          </c:val>
          <c:smooth val="0"/>
          <c:extLst>
            <c:ext xmlns:c16="http://schemas.microsoft.com/office/drawing/2014/chart" uri="{C3380CC4-5D6E-409C-BE32-E72D297353CC}">
              <c16:uniqueId val="{00000000-DB18-4BC0-850D-5874ADF715A7}"/>
            </c:ext>
          </c:extLst>
        </c:ser>
        <c:ser>
          <c:idx val="1"/>
          <c:order val="1"/>
          <c:tx>
            <c:v>Motor Vehicle Collisions Involving an Underage Drinking Driver (&lt;21 years old)</c:v>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Tables'!$C$5,'Data Tables'!$E$5,'Data Tables'!$G$5,'Data Tables'!$I$5,'Data Tables'!$K$5)</c:f>
              <c:numCache>
                <c:formatCode>0.0%</c:formatCode>
                <c:ptCount val="5"/>
                <c:pt idx="0">
                  <c:v>3.6184962291460347E-3</c:v>
                </c:pt>
                <c:pt idx="1">
                  <c:v>8.0000000000000002E-3</c:v>
                </c:pt>
                <c:pt idx="2">
                  <c:v>7.0000000000000001E-3</c:v>
                </c:pt>
                <c:pt idx="3">
                  <c:v>5.0000000000000001E-3</c:v>
                </c:pt>
                <c:pt idx="4">
                  <c:v>6.0000000000000001E-3</c:v>
                </c:pt>
              </c:numCache>
            </c:numRef>
          </c:val>
          <c:smooth val="0"/>
          <c:extLst>
            <c:ext xmlns:c16="http://schemas.microsoft.com/office/drawing/2014/chart" uri="{C3380CC4-5D6E-409C-BE32-E72D297353CC}">
              <c16:uniqueId val="{00000001-DB18-4BC0-850D-5874ADF715A7}"/>
            </c:ext>
          </c:extLst>
        </c:ser>
        <c:dLbls>
          <c:dLblPos val="t"/>
          <c:showLegendKey val="0"/>
          <c:showVal val="1"/>
          <c:showCatName val="0"/>
          <c:showSerName val="0"/>
          <c:showPercent val="0"/>
          <c:showBubbleSize val="0"/>
        </c:dLbls>
        <c:marker val="1"/>
        <c:smooth val="0"/>
        <c:axId val="1682634128"/>
        <c:axId val="1682629552"/>
      </c:lineChart>
      <c:catAx>
        <c:axId val="1682634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82629552"/>
        <c:crosses val="autoZero"/>
        <c:auto val="1"/>
        <c:lblAlgn val="ctr"/>
        <c:lblOffset val="100"/>
        <c:noMultiLvlLbl val="0"/>
      </c:catAx>
      <c:valAx>
        <c:axId val="1682629552"/>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 of Drinking Drivers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826341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lumMod val="95000"/>
          <a:lumOff val="5000"/>
        </a:schemeClr>
      </a:solidFill>
    </a:ln>
    <a:effectLst/>
  </c:spPr>
  <c:txPr>
    <a:bodyPr/>
    <a:lstStyle/>
    <a:p>
      <a:pPr>
        <a:defRPr sz="1200"/>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dirty="0"/>
              <a:t>% of </a:t>
            </a:r>
            <a:r>
              <a:rPr lang="en-US" b="1" dirty="0"/>
              <a:t>Injuries or Deaths</a:t>
            </a:r>
            <a:r>
              <a:rPr lang="en-US" b="1" baseline="30000" dirty="0"/>
              <a:t>2 </a:t>
            </a:r>
            <a:r>
              <a:rPr lang="en-US" dirty="0"/>
              <a:t>Among Motor Vehicle Injury Collisions Where </a:t>
            </a:r>
            <a:r>
              <a:rPr lang="en-US" b="1" dirty="0"/>
              <a:t>At Least One Drinking Driver </a:t>
            </a:r>
            <a:r>
              <a:rPr lang="en-US" dirty="0"/>
              <a:t>Was Involved in San Diego County, 2019-2023*</a:t>
            </a:r>
          </a:p>
        </c:rich>
      </c:tx>
      <c:layout>
        <c:manualLayout>
          <c:xMode val="edge"/>
          <c:yMode val="edge"/>
          <c:x val="0.11289173387463322"/>
          <c:y val="3.6463075314274701E-2"/>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Deaths</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Tables'!$C$6,'Data Tables'!$E$6,'Data Tables'!$G$6,'Data Tables'!$I$6,'Data Tables'!$K$6)</c:f>
              <c:numCache>
                <c:formatCode>0.0%</c:formatCode>
                <c:ptCount val="5"/>
                <c:pt idx="0">
                  <c:v>2.5731584258324926E-2</c:v>
                </c:pt>
                <c:pt idx="1">
                  <c:v>0.04</c:v>
                </c:pt>
                <c:pt idx="2">
                  <c:v>3.5999999999999997E-2</c:v>
                </c:pt>
                <c:pt idx="3">
                  <c:v>2.3E-2</c:v>
                </c:pt>
                <c:pt idx="4">
                  <c:v>2.1000000000000001E-2</c:v>
                </c:pt>
              </c:numCache>
            </c:numRef>
          </c:val>
          <c:extLst>
            <c:ext xmlns:c16="http://schemas.microsoft.com/office/drawing/2014/chart" uri="{C3380CC4-5D6E-409C-BE32-E72D297353CC}">
              <c16:uniqueId val="{00000000-6EEA-4E3E-88A3-82E8FBFB9F21}"/>
            </c:ext>
          </c:extLst>
        </c:ser>
        <c:ser>
          <c:idx val="1"/>
          <c:order val="1"/>
          <c:tx>
            <c:v>Injuries</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Tables'!$C$7,'Data Tables'!$E$7,'Data Tables'!$G$7,'Data Tables'!$I$7,'Data Tables'!$K$7)</c:f>
              <c:numCache>
                <c:formatCode>0.0%</c:formatCode>
                <c:ptCount val="5"/>
                <c:pt idx="0">
                  <c:v>0.67103935418768923</c:v>
                </c:pt>
                <c:pt idx="1">
                  <c:v>0.70599999999999996</c:v>
                </c:pt>
                <c:pt idx="2">
                  <c:v>0.71399999999999997</c:v>
                </c:pt>
                <c:pt idx="3">
                  <c:v>0.68700000000000006</c:v>
                </c:pt>
                <c:pt idx="4">
                  <c:v>0.67</c:v>
                </c:pt>
              </c:numCache>
            </c:numRef>
          </c:val>
          <c:extLst>
            <c:ext xmlns:c16="http://schemas.microsoft.com/office/drawing/2014/chart" uri="{C3380CC4-5D6E-409C-BE32-E72D297353CC}">
              <c16:uniqueId val="{00000001-6EEA-4E3E-88A3-82E8FBFB9F21}"/>
            </c:ext>
          </c:extLst>
        </c:ser>
        <c:dLbls>
          <c:dLblPos val="outEnd"/>
          <c:showLegendKey val="0"/>
          <c:showVal val="1"/>
          <c:showCatName val="0"/>
          <c:showSerName val="0"/>
          <c:showPercent val="0"/>
          <c:showBubbleSize val="0"/>
        </c:dLbls>
        <c:gapWidth val="150"/>
        <c:axId val="111185440"/>
        <c:axId val="111186688"/>
      </c:barChart>
      <c:catAx>
        <c:axId val="111185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11186688"/>
        <c:crosses val="autoZero"/>
        <c:auto val="1"/>
        <c:lblAlgn val="ctr"/>
        <c:lblOffset val="100"/>
        <c:noMultiLvlLbl val="0"/>
      </c:catAx>
      <c:valAx>
        <c:axId val="111186688"/>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 of Injuries or Deaths</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11185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50"/>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dirty="0"/>
              <a:t>% of </a:t>
            </a:r>
            <a:r>
              <a:rPr lang="en-US" b="1" dirty="0"/>
              <a:t>Injuries or Deaths </a:t>
            </a:r>
            <a:r>
              <a:rPr lang="en-US" dirty="0"/>
              <a:t>Among Motor Vehicle Injury</a:t>
            </a:r>
            <a:r>
              <a:rPr lang="en-US" baseline="0" dirty="0"/>
              <a:t> </a:t>
            </a:r>
            <a:r>
              <a:rPr lang="en-US" dirty="0"/>
              <a:t>Collisions with </a:t>
            </a:r>
            <a:r>
              <a:rPr lang="en-US" b="1" dirty="0"/>
              <a:t>Any Alcohol Involvement</a:t>
            </a:r>
            <a:r>
              <a:rPr lang="en-US" dirty="0"/>
              <a:t> in San Diego County, 2019-2023</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539484802338808"/>
          <c:y val="0.29906176105437288"/>
          <c:w val="0.8067800642724009"/>
          <c:h val="0.52816295509465827"/>
        </c:manualLayout>
      </c:layout>
      <c:barChart>
        <c:barDir val="bar"/>
        <c:grouping val="clustered"/>
        <c:varyColors val="0"/>
        <c:ser>
          <c:idx val="0"/>
          <c:order val="0"/>
          <c:tx>
            <c:v>Deaths</c:v>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Tables'!$C$8,'Data Tables'!$E$8,'Data Tables'!$G$8,'Data Tables'!$I$8,'Data Tables'!$K$8)</c:f>
              <c:numCache>
                <c:formatCode>0.0%</c:formatCode>
                <c:ptCount val="5"/>
                <c:pt idx="0">
                  <c:v>2.4623406720741599E-2</c:v>
                </c:pt>
                <c:pt idx="1">
                  <c:v>3.1E-2</c:v>
                </c:pt>
                <c:pt idx="2">
                  <c:v>2.7E-2</c:v>
                </c:pt>
                <c:pt idx="3">
                  <c:v>1.8903088391906284E-2</c:v>
                </c:pt>
                <c:pt idx="4">
                  <c:v>0.02</c:v>
                </c:pt>
              </c:numCache>
            </c:numRef>
          </c:val>
          <c:extLst>
            <c:ext xmlns:c16="http://schemas.microsoft.com/office/drawing/2014/chart" uri="{C3380CC4-5D6E-409C-BE32-E72D297353CC}">
              <c16:uniqueId val="{00000000-5217-4561-A58A-92D11DD2E432}"/>
            </c:ext>
          </c:extLst>
        </c:ser>
        <c:ser>
          <c:idx val="1"/>
          <c:order val="1"/>
          <c:tx>
            <c:v>Injuries</c:v>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 Tables'!$C$2,'Data Tables'!$E$2,'Data Tables'!$F$2,'Data Tables'!$H$2,'Data Tables'!$J$2)</c:f>
              <c:strCache>
                <c:ptCount val="5"/>
                <c:pt idx="0">
                  <c:v>2019</c:v>
                </c:pt>
                <c:pt idx="1">
                  <c:v>2020</c:v>
                </c:pt>
                <c:pt idx="2">
                  <c:v>2021</c:v>
                </c:pt>
                <c:pt idx="3">
                  <c:v>2022</c:v>
                </c:pt>
                <c:pt idx="4">
                  <c:v>2023*</c:v>
                </c:pt>
              </c:strCache>
            </c:strRef>
          </c:cat>
          <c:val>
            <c:numRef>
              <c:f>('Data Tables'!$C$9,'Data Tables'!$E$9,'Data Tables'!$G$9,'Data Tables'!$I$9,'Data Tables'!$K$9)</c:f>
              <c:numCache>
                <c:formatCode>0.0%</c:formatCode>
                <c:ptCount val="5"/>
                <c:pt idx="0">
                  <c:v>0.70480880648899191</c:v>
                </c:pt>
                <c:pt idx="1">
                  <c:v>0.69199999999999995</c:v>
                </c:pt>
                <c:pt idx="2">
                  <c:v>0.7</c:v>
                </c:pt>
                <c:pt idx="3">
                  <c:v>0.69799999999999995</c:v>
                </c:pt>
                <c:pt idx="4">
                  <c:v>0.70699999999999996</c:v>
                </c:pt>
              </c:numCache>
            </c:numRef>
          </c:val>
          <c:extLst>
            <c:ext xmlns:c16="http://schemas.microsoft.com/office/drawing/2014/chart" uri="{C3380CC4-5D6E-409C-BE32-E72D297353CC}">
              <c16:uniqueId val="{00000001-5217-4561-A58A-92D11DD2E432}"/>
            </c:ext>
          </c:extLst>
        </c:ser>
        <c:dLbls>
          <c:dLblPos val="outEnd"/>
          <c:showLegendKey val="0"/>
          <c:showVal val="1"/>
          <c:showCatName val="0"/>
          <c:showSerName val="0"/>
          <c:showPercent val="0"/>
          <c:showBubbleSize val="0"/>
        </c:dLbls>
        <c:gapWidth val="150"/>
        <c:axId val="468594528"/>
        <c:axId val="468605760"/>
      </c:barChart>
      <c:catAx>
        <c:axId val="468594528"/>
        <c:scaling>
          <c:orientation val="maxMin"/>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68605760"/>
        <c:crosses val="autoZero"/>
        <c:auto val="1"/>
        <c:lblAlgn val="ctr"/>
        <c:lblOffset val="100"/>
        <c:noMultiLvlLbl val="0"/>
      </c:catAx>
      <c:valAx>
        <c:axId val="468605760"/>
        <c:scaling>
          <c:orientation val="minMax"/>
        </c:scaling>
        <c:delete val="0"/>
        <c:axPos val="t"/>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 of Injuries or Deaths</a:t>
                </a:r>
              </a:p>
            </c:rich>
          </c:tx>
          <c:layout>
            <c:manualLayout>
              <c:xMode val="edge"/>
              <c:yMode val="edge"/>
              <c:x val="0.37110497269088538"/>
              <c:y val="0.9159480887349307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high"/>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68594528"/>
        <c:crosses val="autoZero"/>
        <c:crossBetween val="between"/>
      </c:valAx>
      <c:spPr>
        <a:noFill/>
        <a:ln>
          <a:noFill/>
        </a:ln>
        <a:effectLst/>
      </c:spPr>
    </c:plotArea>
    <c:legend>
      <c:legendPos val="t"/>
      <c:layout>
        <c:manualLayout>
          <c:xMode val="edge"/>
          <c:yMode val="edge"/>
          <c:x val="0.37040536745755936"/>
          <c:y val="0.20156547939212086"/>
          <c:w val="0.25918905378761964"/>
          <c:h val="6.4740516970166473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50000"/>
        </a:schemeClr>
      </a:solidFill>
    </a:ln>
    <a:effectLst/>
  </c:spPr>
  <c:txPr>
    <a:bodyPr/>
    <a:lstStyle/>
    <a:p>
      <a:pPr>
        <a:defRPr sz="1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0.19126</cdr:x>
      <cdr:y>0.19563</cdr:y>
    </cdr:from>
    <cdr:to>
      <cdr:x>0.23047</cdr:x>
      <cdr:y>0.26001</cdr:y>
    </cdr:to>
    <cdr:sp macro="" textlink="">
      <cdr:nvSpPr>
        <cdr:cNvPr id="2" name="TextBox 1">
          <a:extLst xmlns:a="http://schemas.openxmlformats.org/drawingml/2006/main">
            <a:ext uri="{FF2B5EF4-FFF2-40B4-BE49-F238E27FC236}">
              <a16:creationId xmlns:a16="http://schemas.microsoft.com/office/drawing/2014/main" id="{6A22A643-F207-4838-23DF-5A158606390A}"/>
            </a:ext>
          </a:extLst>
        </cdr:cNvPr>
        <cdr:cNvSpPr txBox="1"/>
      </cdr:nvSpPr>
      <cdr:spPr>
        <a:xfrm xmlns:a="http://schemas.openxmlformats.org/drawingml/2006/main">
          <a:off x="1055040" y="750317"/>
          <a:ext cx="216278" cy="2469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0.19047</cdr:x>
      <cdr:y>0.70236</cdr:y>
    </cdr:from>
    <cdr:to>
      <cdr:x>0.22968</cdr:x>
      <cdr:y>0.76674</cdr:y>
    </cdr:to>
    <cdr:sp macro="" textlink="">
      <cdr:nvSpPr>
        <cdr:cNvPr id="3" name="TextBox 1">
          <a:extLst xmlns:a="http://schemas.openxmlformats.org/drawingml/2006/main">
            <a:ext uri="{FF2B5EF4-FFF2-40B4-BE49-F238E27FC236}">
              <a16:creationId xmlns:a16="http://schemas.microsoft.com/office/drawing/2014/main" id="{7AA02440-BEAA-2DF5-A59F-9E10B6E58498}"/>
            </a:ext>
          </a:extLst>
        </cdr:cNvPr>
        <cdr:cNvSpPr txBox="1"/>
      </cdr:nvSpPr>
      <cdr:spPr>
        <a:xfrm xmlns:a="http://schemas.openxmlformats.org/drawingml/2006/main">
          <a:off x="1050695" y="2693868"/>
          <a:ext cx="216278" cy="2469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0.19115</cdr:x>
      <cdr:y>0.79912</cdr:y>
    </cdr:from>
    <cdr:to>
      <cdr:x>0.23036</cdr:x>
      <cdr:y>0.8635</cdr:y>
    </cdr:to>
    <cdr:sp macro="" textlink="">
      <cdr:nvSpPr>
        <cdr:cNvPr id="4" name="TextBox 1">
          <a:extLst xmlns:a="http://schemas.openxmlformats.org/drawingml/2006/main">
            <a:ext uri="{FF2B5EF4-FFF2-40B4-BE49-F238E27FC236}">
              <a16:creationId xmlns:a16="http://schemas.microsoft.com/office/drawing/2014/main" id="{7AA02440-BEAA-2DF5-A59F-9E10B6E58498}"/>
            </a:ext>
          </a:extLst>
        </cdr:cNvPr>
        <cdr:cNvSpPr txBox="1"/>
      </cdr:nvSpPr>
      <cdr:spPr>
        <a:xfrm xmlns:a="http://schemas.openxmlformats.org/drawingml/2006/main">
          <a:off x="1054439" y="3064976"/>
          <a:ext cx="216278" cy="24694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10.xml><?xml version="1.0" encoding="utf-8"?>
<c:userShapes xmlns:c="http://schemas.openxmlformats.org/drawingml/2006/chart">
  <cdr:relSizeAnchor xmlns:cdr="http://schemas.openxmlformats.org/drawingml/2006/chartDrawing">
    <cdr:from>
      <cdr:x>0.8911</cdr:x>
      <cdr:y>0.65309</cdr:y>
    </cdr:from>
    <cdr:to>
      <cdr:x>0.93635</cdr:x>
      <cdr:y>0.77001</cdr:y>
    </cdr:to>
    <cdr:sp macro="" textlink="">
      <cdr:nvSpPr>
        <cdr:cNvPr id="2" name="TextBox 1">
          <a:extLst xmlns:a="http://schemas.openxmlformats.org/drawingml/2006/main">
            <a:ext uri="{FF2B5EF4-FFF2-40B4-BE49-F238E27FC236}">
              <a16:creationId xmlns:a16="http://schemas.microsoft.com/office/drawing/2014/main" id="{E493E54C-F360-0BA6-575F-4AEE3495F320}"/>
            </a:ext>
          </a:extLst>
        </cdr:cNvPr>
        <cdr:cNvSpPr txBox="1"/>
      </cdr:nvSpPr>
      <cdr:spPr>
        <a:xfrm xmlns:a="http://schemas.openxmlformats.org/drawingml/2006/main">
          <a:off x="5992059" y="1546848"/>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0.14439</cdr:x>
      <cdr:y>0.65309</cdr:y>
    </cdr:from>
    <cdr:to>
      <cdr:x>0.18964</cdr:x>
      <cdr:y>0.77001</cdr:y>
    </cdr:to>
    <cdr:sp macro="" textlink="">
      <cdr:nvSpPr>
        <cdr:cNvPr id="3" name="TextBox 1">
          <a:extLst xmlns:a="http://schemas.openxmlformats.org/drawingml/2006/main">
            <a:ext uri="{FF2B5EF4-FFF2-40B4-BE49-F238E27FC236}">
              <a16:creationId xmlns:a16="http://schemas.microsoft.com/office/drawing/2014/main" id="{490F346B-6F21-2BE6-4C7C-5D706C3AEF8C}"/>
            </a:ext>
          </a:extLst>
        </cdr:cNvPr>
        <cdr:cNvSpPr txBox="1"/>
      </cdr:nvSpPr>
      <cdr:spPr>
        <a:xfrm xmlns:a="http://schemas.openxmlformats.org/drawingml/2006/main">
          <a:off x="970942" y="1546848"/>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0.61371</cdr:x>
      <cdr:y>0.65309</cdr:y>
    </cdr:from>
    <cdr:to>
      <cdr:x>0.65896</cdr:x>
      <cdr:y>0.77001</cdr:y>
    </cdr:to>
    <cdr:sp macro="" textlink="">
      <cdr:nvSpPr>
        <cdr:cNvPr id="4" name="TextBox 1">
          <a:extLst xmlns:a="http://schemas.openxmlformats.org/drawingml/2006/main">
            <a:ext uri="{FF2B5EF4-FFF2-40B4-BE49-F238E27FC236}">
              <a16:creationId xmlns:a16="http://schemas.microsoft.com/office/drawing/2014/main" id="{E27A955D-9673-3239-DA74-4EBABF1C121B}"/>
            </a:ext>
          </a:extLst>
        </cdr:cNvPr>
        <cdr:cNvSpPr txBox="1"/>
      </cdr:nvSpPr>
      <cdr:spPr>
        <a:xfrm xmlns:a="http://schemas.openxmlformats.org/drawingml/2006/main">
          <a:off x="4126802" y="1546848"/>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userShapes>
</file>

<file path=ppt/drawings/drawing11.xml><?xml version="1.0" encoding="utf-8"?>
<c:userShapes xmlns:c="http://schemas.openxmlformats.org/drawingml/2006/chart">
  <cdr:relSizeAnchor xmlns:cdr="http://schemas.openxmlformats.org/drawingml/2006/chartDrawing">
    <cdr:from>
      <cdr:x>0.89936</cdr:x>
      <cdr:y>0.25484</cdr:y>
    </cdr:from>
    <cdr:to>
      <cdr:x>0.9812</cdr:x>
      <cdr:y>0.31131</cdr:y>
    </cdr:to>
    <cdr:sp macro="" textlink="">
      <cdr:nvSpPr>
        <cdr:cNvPr id="2" name="TextBox 8">
          <a:extLst xmlns:a="http://schemas.openxmlformats.org/drawingml/2006/main">
            <a:ext uri="{FF2B5EF4-FFF2-40B4-BE49-F238E27FC236}">
              <a16:creationId xmlns:a16="http://schemas.microsoft.com/office/drawing/2014/main" id="{8DBCE20E-B64C-9B9E-94B2-9617B501660C}"/>
            </a:ext>
          </a:extLst>
        </cdr:cNvPr>
        <cdr:cNvSpPr txBox="1"/>
      </cdr:nvSpPr>
      <cdr:spPr>
        <a:xfrm xmlns:a="http://schemas.openxmlformats.org/drawingml/2006/main">
          <a:off x="6292342" y="1180533"/>
          <a:ext cx="572593"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solidFill>
                <a:srgbClr val="FF0000"/>
              </a:solidFill>
            </a:rPr>
            <a:t>+</a:t>
          </a:r>
          <a:r>
            <a:rPr lang="en-US" dirty="0">
              <a:solidFill>
                <a:srgbClr val="FF0000"/>
              </a:solidFill>
            </a:rPr>
            <a:t>153</a:t>
          </a:r>
          <a:r>
            <a:rPr lang="en-US" sz="1100" dirty="0">
              <a:solidFill>
                <a:srgbClr val="FF0000"/>
              </a:solidFill>
            </a:rPr>
            <a:t>%</a:t>
          </a:r>
        </a:p>
      </cdr:txBody>
    </cdr:sp>
  </cdr:relSizeAnchor>
  <cdr:relSizeAnchor xmlns:cdr="http://schemas.openxmlformats.org/drawingml/2006/chartDrawing">
    <cdr:from>
      <cdr:x>0.9333</cdr:x>
      <cdr:y>0.1961</cdr:y>
    </cdr:from>
    <cdr:to>
      <cdr:x>0.9491</cdr:x>
      <cdr:y>0.24631</cdr:y>
    </cdr:to>
    <cdr:sp macro="" textlink="">
      <cdr:nvSpPr>
        <cdr:cNvPr id="3" name="Arrow: Down 2">
          <a:extLst xmlns:a="http://schemas.openxmlformats.org/drawingml/2006/main">
            <a:ext uri="{FF2B5EF4-FFF2-40B4-BE49-F238E27FC236}">
              <a16:creationId xmlns:a16="http://schemas.microsoft.com/office/drawing/2014/main" id="{0DE96AF0-E2DA-6567-6BDB-57BDCDC49307}"/>
            </a:ext>
          </a:extLst>
        </cdr:cNvPr>
        <cdr:cNvSpPr/>
      </cdr:nvSpPr>
      <cdr:spPr>
        <a:xfrm xmlns:a="http://schemas.openxmlformats.org/drawingml/2006/main" rot="10800000">
          <a:off x="6529788" y="908453"/>
          <a:ext cx="110531" cy="232581"/>
        </a:xfrm>
        <a:prstGeom xmlns:a="http://schemas.openxmlformats.org/drawingml/2006/main" prst="down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0.90112</cdr:x>
      <cdr:y>0.72985</cdr:y>
    </cdr:from>
    <cdr:to>
      <cdr:x>0.97265</cdr:x>
      <cdr:y>0.78632</cdr:y>
    </cdr:to>
    <cdr:sp macro="" textlink="">
      <cdr:nvSpPr>
        <cdr:cNvPr id="4" name="TextBox 8">
          <a:extLst xmlns:a="http://schemas.openxmlformats.org/drawingml/2006/main">
            <a:ext uri="{FF2B5EF4-FFF2-40B4-BE49-F238E27FC236}">
              <a16:creationId xmlns:a16="http://schemas.microsoft.com/office/drawing/2014/main" id="{253D243D-BB33-379B-3DC9-DC6E44E67178}"/>
            </a:ext>
          </a:extLst>
        </cdr:cNvPr>
        <cdr:cNvSpPr txBox="1"/>
      </cdr:nvSpPr>
      <cdr:spPr>
        <a:xfrm xmlns:a="http://schemas.openxmlformats.org/drawingml/2006/main">
          <a:off x="6304641" y="3381050"/>
          <a:ext cx="500458"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solidFill>
                <a:srgbClr val="FF0000"/>
              </a:solidFill>
            </a:rPr>
            <a:t>+</a:t>
          </a:r>
          <a:r>
            <a:rPr lang="en-US" dirty="0">
              <a:solidFill>
                <a:srgbClr val="FF0000"/>
              </a:solidFill>
            </a:rPr>
            <a:t>77</a:t>
          </a:r>
          <a:r>
            <a:rPr lang="en-US" sz="1100" dirty="0">
              <a:solidFill>
                <a:srgbClr val="FF0000"/>
              </a:solidFill>
            </a:rPr>
            <a:t>%</a:t>
          </a:r>
        </a:p>
      </cdr:txBody>
    </cdr:sp>
  </cdr:relSizeAnchor>
  <cdr:relSizeAnchor xmlns:cdr="http://schemas.openxmlformats.org/drawingml/2006/chartDrawing">
    <cdr:from>
      <cdr:x>0.93506</cdr:x>
      <cdr:y>0.67112</cdr:y>
    </cdr:from>
    <cdr:to>
      <cdr:x>0.95086</cdr:x>
      <cdr:y>0.72133</cdr:y>
    </cdr:to>
    <cdr:sp macro="" textlink="">
      <cdr:nvSpPr>
        <cdr:cNvPr id="5" name="Arrow: Down 4">
          <a:extLst xmlns:a="http://schemas.openxmlformats.org/drawingml/2006/main">
            <a:ext uri="{FF2B5EF4-FFF2-40B4-BE49-F238E27FC236}">
              <a16:creationId xmlns:a16="http://schemas.microsoft.com/office/drawing/2014/main" id="{FE228E04-D593-8521-BCF7-411779A60E7B}"/>
            </a:ext>
          </a:extLst>
        </cdr:cNvPr>
        <cdr:cNvSpPr/>
      </cdr:nvSpPr>
      <cdr:spPr>
        <a:xfrm xmlns:a="http://schemas.openxmlformats.org/drawingml/2006/main" rot="10800000">
          <a:off x="6542087" y="3108970"/>
          <a:ext cx="110531" cy="232581"/>
        </a:xfrm>
        <a:prstGeom xmlns:a="http://schemas.openxmlformats.org/drawingml/2006/main" prst="down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12.xml><?xml version="1.0" encoding="utf-8"?>
<c:userShapes xmlns:c="http://schemas.openxmlformats.org/drawingml/2006/chart">
  <cdr:relSizeAnchor xmlns:cdr="http://schemas.openxmlformats.org/drawingml/2006/chartDrawing">
    <cdr:from>
      <cdr:x>0.16126</cdr:x>
      <cdr:y>0.6158</cdr:y>
    </cdr:from>
    <cdr:to>
      <cdr:x>0.19153</cdr:x>
      <cdr:y>0.69236</cdr:y>
    </cdr:to>
    <cdr:sp macro="" textlink="">
      <cdr:nvSpPr>
        <cdr:cNvPr id="8" name="TextBox 1">
          <a:extLst xmlns:a="http://schemas.openxmlformats.org/drawingml/2006/main">
            <a:ext uri="{FF2B5EF4-FFF2-40B4-BE49-F238E27FC236}">
              <a16:creationId xmlns:a16="http://schemas.microsoft.com/office/drawing/2014/main" id="{1934CD73-DFE1-24A0-9E11-5391A4E7A63F}"/>
            </a:ext>
          </a:extLst>
        </cdr:cNvPr>
        <cdr:cNvSpPr txBox="1"/>
      </cdr:nvSpPr>
      <cdr:spPr>
        <a:xfrm xmlns:a="http://schemas.openxmlformats.org/drawingml/2006/main">
          <a:off x="1620417"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0.33843</cdr:x>
      <cdr:y>0.63635</cdr:y>
    </cdr:from>
    <cdr:to>
      <cdr:x>0.37492</cdr:x>
      <cdr:y>0.72051</cdr:y>
    </cdr:to>
    <cdr:sp macro="" textlink="">
      <cdr:nvSpPr>
        <cdr:cNvPr id="11" name="TextBox 1">
          <a:extLst xmlns:a="http://schemas.openxmlformats.org/drawingml/2006/main">
            <a:ext uri="{FF2B5EF4-FFF2-40B4-BE49-F238E27FC236}">
              <a16:creationId xmlns:a16="http://schemas.microsoft.com/office/drawing/2014/main" id="{47A3C91A-A4A4-09F7-9461-2D74A662FAEB}"/>
            </a:ext>
          </a:extLst>
        </cdr:cNvPr>
        <cdr:cNvSpPr txBox="1"/>
      </cdr:nvSpPr>
      <cdr:spPr>
        <a:xfrm xmlns:a="http://schemas.openxmlformats.org/drawingml/2006/main">
          <a:off x="3400793" y="2301581"/>
          <a:ext cx="366661" cy="30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200" b="1" dirty="0">
            <a:solidFill>
              <a:schemeClr val="accent2"/>
            </a:solidFill>
          </a:endParaRPr>
        </a:p>
      </cdr:txBody>
    </cdr:sp>
  </cdr:relSizeAnchor>
  <cdr:relSizeAnchor xmlns:cdr="http://schemas.openxmlformats.org/drawingml/2006/chartDrawing">
    <cdr:from>
      <cdr:x>0.21084</cdr:x>
      <cdr:y>0.6158</cdr:y>
    </cdr:from>
    <cdr:to>
      <cdr:x>0.24112</cdr:x>
      <cdr:y>0.69236</cdr:y>
    </cdr:to>
    <cdr:sp macro="" textlink="">
      <cdr:nvSpPr>
        <cdr:cNvPr id="12" name="TextBox 1">
          <a:extLst xmlns:a="http://schemas.openxmlformats.org/drawingml/2006/main">
            <a:ext uri="{FF2B5EF4-FFF2-40B4-BE49-F238E27FC236}">
              <a16:creationId xmlns:a16="http://schemas.microsoft.com/office/drawing/2014/main" id="{2D4D1AB2-781C-5D2B-ADB8-57E4ECAD8595}"/>
            </a:ext>
          </a:extLst>
        </cdr:cNvPr>
        <cdr:cNvSpPr txBox="1"/>
      </cdr:nvSpPr>
      <cdr:spPr>
        <a:xfrm xmlns:a="http://schemas.openxmlformats.org/drawingml/2006/main">
          <a:off x="2118688"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0.25752</cdr:x>
      <cdr:y>0.6158</cdr:y>
    </cdr:from>
    <cdr:to>
      <cdr:x>0.2878</cdr:x>
      <cdr:y>0.69236</cdr:y>
    </cdr:to>
    <cdr:sp macro="" textlink="">
      <cdr:nvSpPr>
        <cdr:cNvPr id="13" name="TextBox 1">
          <a:extLst xmlns:a="http://schemas.openxmlformats.org/drawingml/2006/main">
            <a:ext uri="{FF2B5EF4-FFF2-40B4-BE49-F238E27FC236}">
              <a16:creationId xmlns:a16="http://schemas.microsoft.com/office/drawing/2014/main" id="{B2D3DCA3-6ACB-C6D0-3A06-98EE9BD5DC7B}"/>
            </a:ext>
          </a:extLst>
        </cdr:cNvPr>
        <cdr:cNvSpPr txBox="1"/>
      </cdr:nvSpPr>
      <cdr:spPr>
        <a:xfrm xmlns:a="http://schemas.openxmlformats.org/drawingml/2006/main">
          <a:off x="2587779"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0.30922</cdr:x>
      <cdr:y>0.6158</cdr:y>
    </cdr:from>
    <cdr:to>
      <cdr:x>0.33949</cdr:x>
      <cdr:y>0.69236</cdr:y>
    </cdr:to>
    <cdr:sp macro="" textlink="">
      <cdr:nvSpPr>
        <cdr:cNvPr id="14" name="TextBox 1">
          <a:extLst xmlns:a="http://schemas.openxmlformats.org/drawingml/2006/main">
            <a:ext uri="{FF2B5EF4-FFF2-40B4-BE49-F238E27FC236}">
              <a16:creationId xmlns:a16="http://schemas.microsoft.com/office/drawing/2014/main" id="{E7F8F4CF-028A-0C8E-BC2C-2ABC9A9F8185}"/>
            </a:ext>
          </a:extLst>
        </cdr:cNvPr>
        <cdr:cNvSpPr txBox="1"/>
      </cdr:nvSpPr>
      <cdr:spPr>
        <a:xfrm xmlns:a="http://schemas.openxmlformats.org/drawingml/2006/main">
          <a:off x="3107232"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dr:relSizeAnchor xmlns:cdr="http://schemas.openxmlformats.org/drawingml/2006/chartDrawing">
    <cdr:from>
      <cdr:x>0.35022</cdr:x>
      <cdr:y>0.6158</cdr:y>
    </cdr:from>
    <cdr:to>
      <cdr:x>0.3805</cdr:x>
      <cdr:y>0.69236</cdr:y>
    </cdr:to>
    <cdr:sp macro="" textlink="">
      <cdr:nvSpPr>
        <cdr:cNvPr id="15" name="TextBox 1">
          <a:extLst xmlns:a="http://schemas.openxmlformats.org/drawingml/2006/main">
            <a:ext uri="{FF2B5EF4-FFF2-40B4-BE49-F238E27FC236}">
              <a16:creationId xmlns:a16="http://schemas.microsoft.com/office/drawing/2014/main" id="{F1712744-58F5-52E1-0784-9772419B4407}"/>
            </a:ext>
          </a:extLst>
        </cdr:cNvPr>
        <cdr:cNvSpPr txBox="1"/>
      </cdr:nvSpPr>
      <cdr:spPr>
        <a:xfrm xmlns:a="http://schemas.openxmlformats.org/drawingml/2006/main">
          <a:off x="3519323"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0" dirty="0">
              <a:solidFill>
                <a:schemeClr val="accent2"/>
              </a:solidFill>
            </a:rPr>
            <a:t>*</a:t>
          </a:r>
        </a:p>
      </cdr:txBody>
    </cdr:sp>
  </cdr:relSizeAnchor>
  <cdr:relSizeAnchor xmlns:cdr="http://schemas.openxmlformats.org/drawingml/2006/chartDrawing">
    <cdr:from>
      <cdr:x>0.40271</cdr:x>
      <cdr:y>0.6158</cdr:y>
    </cdr:from>
    <cdr:to>
      <cdr:x>0.43299</cdr:x>
      <cdr:y>0.69236</cdr:y>
    </cdr:to>
    <cdr:sp macro="" textlink="">
      <cdr:nvSpPr>
        <cdr:cNvPr id="16" name="TextBox 1">
          <a:extLst xmlns:a="http://schemas.openxmlformats.org/drawingml/2006/main">
            <a:ext uri="{FF2B5EF4-FFF2-40B4-BE49-F238E27FC236}">
              <a16:creationId xmlns:a16="http://schemas.microsoft.com/office/drawing/2014/main" id="{492702AA-29E9-0BFD-0BB2-823D1286ED53}"/>
            </a:ext>
          </a:extLst>
        </cdr:cNvPr>
        <cdr:cNvSpPr txBox="1"/>
      </cdr:nvSpPr>
      <cdr:spPr>
        <a:xfrm xmlns:a="http://schemas.openxmlformats.org/drawingml/2006/main">
          <a:off x="4046777" y="2227231"/>
          <a:ext cx="304228" cy="276914"/>
        </a:xfrm>
        <a:prstGeom xmlns:a="http://schemas.openxmlformats.org/drawingml/2006/main" prst="rect">
          <a:avLst/>
        </a:prstGeom>
      </cdr:spPr>
      <cdr:txBody>
        <a:bodyPr xmlns:a="http://schemas.openxmlformats.org/drawingml/2006/main" wrap="none" rtlCol="0"/>
        <a:lstStyle xmlns:a="http://schemas.openxmlformats.org/drawingml/2006/main">
          <a:defPPr>
            <a:defRPr lang="en-US"/>
          </a:defPPr>
          <a:lvl1pPr marL="0" indent="0" algn="l" defTabSz="914400" rtl="0" eaLnBrk="1" latinLnBrk="0" hangingPunct="1">
            <a:defRPr sz="1100" kern="1200">
              <a:solidFill>
                <a:schemeClr val="tx1"/>
              </a:solidFill>
              <a:latin typeface="+mn-lt"/>
              <a:ea typeface="+mn-ea"/>
              <a:cs typeface="+mn-cs"/>
            </a:defRPr>
          </a:lvl1pPr>
          <a:lvl2pPr marL="457200" indent="0" algn="l" defTabSz="914400" rtl="0" eaLnBrk="1" latinLnBrk="0" hangingPunct="1">
            <a:defRPr sz="1100" kern="1200">
              <a:solidFill>
                <a:schemeClr val="tx1"/>
              </a:solidFill>
              <a:latin typeface="+mn-lt"/>
              <a:ea typeface="+mn-ea"/>
              <a:cs typeface="+mn-cs"/>
            </a:defRPr>
          </a:lvl2pPr>
          <a:lvl3pPr marL="914400" indent="0" algn="l" defTabSz="914400" rtl="0" eaLnBrk="1" latinLnBrk="0" hangingPunct="1">
            <a:defRPr sz="1100" kern="1200">
              <a:solidFill>
                <a:schemeClr val="tx1"/>
              </a:solidFill>
              <a:latin typeface="+mn-lt"/>
              <a:ea typeface="+mn-ea"/>
              <a:cs typeface="+mn-cs"/>
            </a:defRPr>
          </a:lvl3pPr>
          <a:lvl4pPr marL="1371600" indent="0" algn="l" defTabSz="914400" rtl="0" eaLnBrk="1" latinLnBrk="0" hangingPunct="1">
            <a:defRPr sz="1100" kern="1200">
              <a:solidFill>
                <a:schemeClr val="tx1"/>
              </a:solidFill>
              <a:latin typeface="+mn-lt"/>
              <a:ea typeface="+mn-ea"/>
              <a:cs typeface="+mn-cs"/>
            </a:defRPr>
          </a:lvl4pPr>
          <a:lvl5pPr marL="1828800" indent="0" algn="l" defTabSz="914400" rtl="0" eaLnBrk="1" latinLnBrk="0" hangingPunct="1">
            <a:defRPr sz="1100" kern="1200">
              <a:solidFill>
                <a:schemeClr val="tx1"/>
              </a:solidFill>
              <a:latin typeface="+mn-lt"/>
              <a:ea typeface="+mn-ea"/>
              <a:cs typeface="+mn-cs"/>
            </a:defRPr>
          </a:lvl5pPr>
          <a:lvl6pPr marL="2286000" indent="0" algn="l" defTabSz="914400" rtl="0" eaLnBrk="1" latinLnBrk="0" hangingPunct="1">
            <a:defRPr sz="1100" kern="1200">
              <a:solidFill>
                <a:schemeClr val="tx1"/>
              </a:solidFill>
              <a:latin typeface="+mn-lt"/>
              <a:ea typeface="+mn-ea"/>
              <a:cs typeface="+mn-cs"/>
            </a:defRPr>
          </a:lvl6pPr>
          <a:lvl7pPr marL="2743200" indent="0" algn="l" defTabSz="914400" rtl="0" eaLnBrk="1" latinLnBrk="0" hangingPunct="1">
            <a:defRPr sz="1100" kern="1200">
              <a:solidFill>
                <a:schemeClr val="tx1"/>
              </a:solidFill>
              <a:latin typeface="+mn-lt"/>
              <a:ea typeface="+mn-ea"/>
              <a:cs typeface="+mn-cs"/>
            </a:defRPr>
          </a:lvl7pPr>
          <a:lvl8pPr marL="3200400" indent="0" algn="l" defTabSz="914400" rtl="0" eaLnBrk="1" latinLnBrk="0" hangingPunct="1">
            <a:defRPr sz="1100" kern="1200">
              <a:solidFill>
                <a:schemeClr val="tx1"/>
              </a:solidFill>
              <a:latin typeface="+mn-lt"/>
              <a:ea typeface="+mn-ea"/>
              <a:cs typeface="+mn-cs"/>
            </a:defRPr>
          </a:lvl8pPr>
          <a:lvl9pPr marL="3657600" indent="0" algn="l" defTabSz="914400" rtl="0" eaLnBrk="1" latinLnBrk="0" hangingPunct="1">
            <a:defRPr sz="1100" kern="1200">
              <a:solidFill>
                <a:schemeClr val="tx1"/>
              </a:solidFill>
              <a:latin typeface="+mn-lt"/>
              <a:ea typeface="+mn-ea"/>
              <a:cs typeface="+mn-cs"/>
            </a:defRPr>
          </a:lvl9pPr>
        </a:lstStyle>
        <a:p xmlns:a="http://schemas.openxmlformats.org/drawingml/2006/main">
          <a:r>
            <a:rPr lang="en-US" sz="1400" b="1" dirty="0">
              <a:solidFill>
                <a:schemeClr val="accent2"/>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0.91613</cdr:x>
      <cdr:y>0.43498</cdr:y>
    </cdr:from>
    <cdr:to>
      <cdr:x>0.97913</cdr:x>
      <cdr:y>0.52644</cdr:y>
    </cdr:to>
    <cdr:sp macro="" textlink="">
      <cdr:nvSpPr>
        <cdr:cNvPr id="2" name="TextBox 8">
          <a:extLst xmlns:a="http://schemas.openxmlformats.org/drawingml/2006/main">
            <a:ext uri="{FF2B5EF4-FFF2-40B4-BE49-F238E27FC236}">
              <a16:creationId xmlns:a16="http://schemas.microsoft.com/office/drawing/2014/main" id="{66F08640-29D0-5271-BF7A-9CE19E892572}"/>
            </a:ext>
          </a:extLst>
        </cdr:cNvPr>
        <cdr:cNvSpPr txBox="1"/>
      </cdr:nvSpPr>
      <cdr:spPr>
        <a:xfrm xmlns:a="http://schemas.openxmlformats.org/drawingml/2006/main">
          <a:off x="8838002" y="1244264"/>
          <a:ext cx="607859"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solidFill>
                <a:srgbClr val="FF0000"/>
              </a:solidFill>
            </a:rPr>
            <a:t>+</a:t>
          </a:r>
          <a:r>
            <a:rPr lang="en-US" dirty="0">
              <a:solidFill>
                <a:srgbClr val="FF0000"/>
              </a:solidFill>
            </a:rPr>
            <a:t>22.6</a:t>
          </a:r>
          <a:r>
            <a:rPr lang="en-US" sz="1100" dirty="0">
              <a:solidFill>
                <a:srgbClr val="FF0000"/>
              </a:solidFill>
            </a:rPr>
            <a:t>%</a:t>
          </a:r>
        </a:p>
      </cdr:txBody>
    </cdr:sp>
  </cdr:relSizeAnchor>
  <cdr:relSizeAnchor xmlns:cdr="http://schemas.openxmlformats.org/drawingml/2006/chartDrawing">
    <cdr:from>
      <cdr:x>0.93614</cdr:x>
      <cdr:y>0.34218</cdr:y>
    </cdr:from>
    <cdr:to>
      <cdr:x>0.9476</cdr:x>
      <cdr:y>0.42348</cdr:y>
    </cdr:to>
    <cdr:sp macro="" textlink="">
      <cdr:nvSpPr>
        <cdr:cNvPr id="3" name="Arrow: Down 2">
          <a:extLst xmlns:a="http://schemas.openxmlformats.org/drawingml/2006/main">
            <a:ext uri="{FF2B5EF4-FFF2-40B4-BE49-F238E27FC236}">
              <a16:creationId xmlns:a16="http://schemas.microsoft.com/office/drawing/2014/main" id="{AD04D621-239D-4FA9-313F-93BAEB3ACB1F}"/>
            </a:ext>
          </a:extLst>
        </cdr:cNvPr>
        <cdr:cNvSpPr/>
      </cdr:nvSpPr>
      <cdr:spPr>
        <a:xfrm xmlns:a="http://schemas.openxmlformats.org/drawingml/2006/main" rot="10800000">
          <a:off x="9031123" y="978791"/>
          <a:ext cx="110531" cy="232581"/>
        </a:xfrm>
        <a:prstGeom xmlns:a="http://schemas.openxmlformats.org/drawingml/2006/main" prst="down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0.91613</cdr:x>
      <cdr:y>0.77793</cdr:y>
    </cdr:from>
    <cdr:to>
      <cdr:x>0.97913</cdr:x>
      <cdr:y>0.86939</cdr:y>
    </cdr:to>
    <cdr:sp macro="" textlink="">
      <cdr:nvSpPr>
        <cdr:cNvPr id="4" name="TextBox 8">
          <a:extLst xmlns:a="http://schemas.openxmlformats.org/drawingml/2006/main">
            <a:ext uri="{FF2B5EF4-FFF2-40B4-BE49-F238E27FC236}">
              <a16:creationId xmlns:a16="http://schemas.microsoft.com/office/drawing/2014/main" id="{66F08640-29D0-5271-BF7A-9CE19E892572}"/>
            </a:ext>
          </a:extLst>
        </cdr:cNvPr>
        <cdr:cNvSpPr txBox="1"/>
      </cdr:nvSpPr>
      <cdr:spPr>
        <a:xfrm xmlns:a="http://schemas.openxmlformats.org/drawingml/2006/main">
          <a:off x="8838002" y="2225263"/>
          <a:ext cx="607859"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solidFill>
                <a:srgbClr val="FF0000"/>
              </a:solidFill>
            </a:rPr>
            <a:t>+</a:t>
          </a:r>
          <a:r>
            <a:rPr lang="en-US" dirty="0">
              <a:solidFill>
                <a:srgbClr val="FF0000"/>
              </a:solidFill>
            </a:rPr>
            <a:t>65.8</a:t>
          </a:r>
          <a:r>
            <a:rPr lang="en-US" sz="1100" dirty="0">
              <a:solidFill>
                <a:srgbClr val="FF0000"/>
              </a:solidFill>
            </a:rPr>
            <a:t>%</a:t>
          </a:r>
        </a:p>
      </cdr:txBody>
    </cdr:sp>
  </cdr:relSizeAnchor>
  <cdr:relSizeAnchor xmlns:cdr="http://schemas.openxmlformats.org/drawingml/2006/chartDrawing">
    <cdr:from>
      <cdr:x>0.93614</cdr:x>
      <cdr:y>0.68512</cdr:y>
    </cdr:from>
    <cdr:to>
      <cdr:x>0.9476</cdr:x>
      <cdr:y>0.76643</cdr:y>
    </cdr:to>
    <cdr:sp macro="" textlink="">
      <cdr:nvSpPr>
        <cdr:cNvPr id="5" name="Arrow: Down 4">
          <a:extLst xmlns:a="http://schemas.openxmlformats.org/drawingml/2006/main">
            <a:ext uri="{FF2B5EF4-FFF2-40B4-BE49-F238E27FC236}">
              <a16:creationId xmlns:a16="http://schemas.microsoft.com/office/drawing/2014/main" id="{AD04D621-239D-4FA9-313F-93BAEB3ACB1F}"/>
            </a:ext>
          </a:extLst>
        </cdr:cNvPr>
        <cdr:cNvSpPr/>
      </cdr:nvSpPr>
      <cdr:spPr>
        <a:xfrm xmlns:a="http://schemas.openxmlformats.org/drawingml/2006/main" rot="10800000">
          <a:off x="9031123" y="1959790"/>
          <a:ext cx="110531" cy="232581"/>
        </a:xfrm>
        <a:prstGeom xmlns:a="http://schemas.openxmlformats.org/drawingml/2006/main" prst="downArrow">
          <a:avLst/>
        </a:prstGeom>
        <a:solidFill xmlns:a="http://schemas.openxmlformats.org/drawingml/2006/main">
          <a:srgbClr val="FF0000"/>
        </a:solidFill>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0.96367</cdr:x>
      <cdr:y>0.34946</cdr:y>
    </cdr:from>
    <cdr:to>
      <cdr:x>0.98471</cdr:x>
      <cdr:y>0.43095</cdr:y>
    </cdr:to>
    <cdr:sp macro="" textlink="">
      <cdr:nvSpPr>
        <cdr:cNvPr id="2" name="Arrow: Down 1">
          <a:extLst xmlns:a="http://schemas.openxmlformats.org/drawingml/2006/main">
            <a:ext uri="{FF2B5EF4-FFF2-40B4-BE49-F238E27FC236}">
              <a16:creationId xmlns:a16="http://schemas.microsoft.com/office/drawing/2014/main" id="{EACBB6E4-F120-5FCE-3046-7BF5FDBD5A6B}"/>
            </a:ext>
          </a:extLst>
        </cdr:cNvPr>
        <cdr:cNvSpPr/>
      </cdr:nvSpPr>
      <cdr:spPr>
        <a:xfrm xmlns:a="http://schemas.openxmlformats.org/drawingml/2006/main">
          <a:off x="7888226" y="1095436"/>
          <a:ext cx="172241" cy="255445"/>
        </a:xfrm>
        <a:prstGeom xmlns:a="http://schemas.openxmlformats.org/drawingml/2006/main" prst="downArrow">
          <a:avLst/>
        </a:prstGeom>
        <a:solidFill xmlns:a="http://schemas.openxmlformats.org/drawingml/2006/main">
          <a:schemeClr val="accent6"/>
        </a:solidFill>
        <a:ln xmlns:a="http://schemas.openxmlformats.org/drawingml/2006/main">
          <a:solidFill>
            <a:schemeClr val="accent6"/>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0.17676</cdr:x>
      <cdr:y>0.65604</cdr:y>
    </cdr:from>
    <cdr:to>
      <cdr:x>0.21462</cdr:x>
      <cdr:y>0.76597</cdr:y>
    </cdr:to>
    <cdr:sp macro="" textlink="">
      <cdr:nvSpPr>
        <cdr:cNvPr id="2" name="TextBox 1">
          <a:extLst xmlns:a="http://schemas.openxmlformats.org/drawingml/2006/main">
            <a:ext uri="{FF2B5EF4-FFF2-40B4-BE49-F238E27FC236}">
              <a16:creationId xmlns:a16="http://schemas.microsoft.com/office/drawing/2014/main" id="{F5B035E4-CB16-50A1-4E68-BB31B4F3CC60}"/>
            </a:ext>
          </a:extLst>
        </cdr:cNvPr>
        <cdr:cNvSpPr txBox="1"/>
      </cdr:nvSpPr>
      <cdr:spPr>
        <a:xfrm xmlns:a="http://schemas.openxmlformats.org/drawingml/2006/main">
          <a:off x="1009734" y="1473691"/>
          <a:ext cx="216318" cy="2469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0.35405</cdr:x>
      <cdr:y>0.65273</cdr:y>
    </cdr:from>
    <cdr:to>
      <cdr:x>0.39192</cdr:x>
      <cdr:y>0.76266</cdr:y>
    </cdr:to>
    <cdr:sp macro="" textlink="">
      <cdr:nvSpPr>
        <cdr:cNvPr id="3" name="TextBox 1">
          <a:extLst xmlns:a="http://schemas.openxmlformats.org/drawingml/2006/main">
            <a:ext uri="{FF2B5EF4-FFF2-40B4-BE49-F238E27FC236}">
              <a16:creationId xmlns:a16="http://schemas.microsoft.com/office/drawing/2014/main" id="{0AAD89FA-665E-28ED-4FB3-AE12BE9008CA}"/>
            </a:ext>
          </a:extLst>
        </cdr:cNvPr>
        <cdr:cNvSpPr txBox="1"/>
      </cdr:nvSpPr>
      <cdr:spPr>
        <a:xfrm xmlns:a="http://schemas.openxmlformats.org/drawingml/2006/main">
          <a:off x="2022559" y="1466265"/>
          <a:ext cx="216318" cy="2469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0.52135</cdr:x>
      <cdr:y>0.65273</cdr:y>
    </cdr:from>
    <cdr:to>
      <cdr:x>0.55921</cdr:x>
      <cdr:y>0.76266</cdr:y>
    </cdr:to>
    <cdr:sp macro="" textlink="">
      <cdr:nvSpPr>
        <cdr:cNvPr id="4" name="TextBox 1">
          <a:extLst xmlns:a="http://schemas.openxmlformats.org/drawingml/2006/main">
            <a:ext uri="{FF2B5EF4-FFF2-40B4-BE49-F238E27FC236}">
              <a16:creationId xmlns:a16="http://schemas.microsoft.com/office/drawing/2014/main" id="{E5D37EA4-4BB6-159E-4EFD-4A78CFB47AA8}"/>
            </a:ext>
          </a:extLst>
        </cdr:cNvPr>
        <cdr:cNvSpPr txBox="1"/>
      </cdr:nvSpPr>
      <cdr:spPr>
        <a:xfrm xmlns:a="http://schemas.openxmlformats.org/drawingml/2006/main">
          <a:off x="2978234" y="1466265"/>
          <a:ext cx="216318" cy="2469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0.69864</cdr:x>
      <cdr:y>0.65273</cdr:y>
    </cdr:from>
    <cdr:to>
      <cdr:x>0.73651</cdr:x>
      <cdr:y>0.76266</cdr:y>
    </cdr:to>
    <cdr:sp macro="" textlink="">
      <cdr:nvSpPr>
        <cdr:cNvPr id="5" name="TextBox 1">
          <a:extLst xmlns:a="http://schemas.openxmlformats.org/drawingml/2006/main">
            <a:ext uri="{FF2B5EF4-FFF2-40B4-BE49-F238E27FC236}">
              <a16:creationId xmlns:a16="http://schemas.microsoft.com/office/drawing/2014/main" id="{D04232B6-3E51-4398-084E-24DEFFD924A0}"/>
            </a:ext>
          </a:extLst>
        </cdr:cNvPr>
        <cdr:cNvSpPr txBox="1"/>
      </cdr:nvSpPr>
      <cdr:spPr>
        <a:xfrm xmlns:a="http://schemas.openxmlformats.org/drawingml/2006/main">
          <a:off x="3991059" y="1466265"/>
          <a:ext cx="216318" cy="2469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0.86427</cdr:x>
      <cdr:y>0.65604</cdr:y>
    </cdr:from>
    <cdr:to>
      <cdr:x>0.90214</cdr:x>
      <cdr:y>0.76597</cdr:y>
    </cdr:to>
    <cdr:sp macro="" textlink="">
      <cdr:nvSpPr>
        <cdr:cNvPr id="6" name="TextBox 1">
          <a:extLst xmlns:a="http://schemas.openxmlformats.org/drawingml/2006/main">
            <a:ext uri="{FF2B5EF4-FFF2-40B4-BE49-F238E27FC236}">
              <a16:creationId xmlns:a16="http://schemas.microsoft.com/office/drawing/2014/main" id="{1BF1C30F-0010-06FA-C71D-23044D04C0F0}"/>
            </a:ext>
          </a:extLst>
        </cdr:cNvPr>
        <cdr:cNvSpPr txBox="1"/>
      </cdr:nvSpPr>
      <cdr:spPr>
        <a:xfrm xmlns:a="http://schemas.openxmlformats.org/drawingml/2006/main">
          <a:off x="4937209" y="1473691"/>
          <a:ext cx="216318" cy="2469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5.xml><?xml version="1.0" encoding="utf-8"?>
<c:userShapes xmlns:c="http://schemas.openxmlformats.org/drawingml/2006/chart">
  <cdr:relSizeAnchor xmlns:cdr="http://schemas.openxmlformats.org/drawingml/2006/chartDrawing">
    <cdr:from>
      <cdr:x>0.36601</cdr:x>
      <cdr:y>0.59969</cdr:y>
    </cdr:from>
    <cdr:to>
      <cdr:x>0.40458</cdr:x>
      <cdr:y>0.67407</cdr:y>
    </cdr:to>
    <cdr:sp macro="" textlink="">
      <cdr:nvSpPr>
        <cdr:cNvPr id="2" name="TextBox 1">
          <a:extLst xmlns:a="http://schemas.openxmlformats.org/drawingml/2006/main">
            <a:ext uri="{FF2B5EF4-FFF2-40B4-BE49-F238E27FC236}">
              <a16:creationId xmlns:a16="http://schemas.microsoft.com/office/drawing/2014/main" id="{D61D8679-7A1A-7146-52CD-F7A6503BC5EC}"/>
            </a:ext>
          </a:extLst>
        </cdr:cNvPr>
        <cdr:cNvSpPr txBox="1"/>
      </cdr:nvSpPr>
      <cdr:spPr>
        <a:xfrm xmlns:a="http://schemas.openxmlformats.org/drawingml/2006/main">
          <a:off x="2053018" y="2178338"/>
          <a:ext cx="216336" cy="2701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6.xml><?xml version="1.0" encoding="utf-8"?>
<c:userShapes xmlns:c="http://schemas.openxmlformats.org/drawingml/2006/chart">
  <cdr:relSizeAnchor xmlns:cdr="http://schemas.openxmlformats.org/drawingml/2006/chartDrawing">
    <cdr:from>
      <cdr:x>0.66796</cdr:x>
      <cdr:y>0.70563</cdr:y>
    </cdr:from>
    <cdr:to>
      <cdr:x>0.70109</cdr:x>
      <cdr:y>0.81688</cdr:y>
    </cdr:to>
    <cdr:sp macro="" textlink="">
      <cdr:nvSpPr>
        <cdr:cNvPr id="2" name="TextBox 1">
          <a:extLst xmlns:a="http://schemas.openxmlformats.org/drawingml/2006/main">
            <a:ext uri="{FF2B5EF4-FFF2-40B4-BE49-F238E27FC236}">
              <a16:creationId xmlns:a16="http://schemas.microsoft.com/office/drawing/2014/main" id="{D61D8679-7A1A-7146-52CD-F7A6503BC5EC}"/>
            </a:ext>
          </a:extLst>
        </cdr:cNvPr>
        <cdr:cNvSpPr txBox="1"/>
      </cdr:nvSpPr>
      <cdr:spPr>
        <a:xfrm xmlns:a="http://schemas.openxmlformats.org/drawingml/2006/main">
          <a:off x="4362038" y="1713670"/>
          <a:ext cx="216336" cy="2701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0.64307</cdr:x>
      <cdr:y>0.70563</cdr:y>
    </cdr:from>
    <cdr:to>
      <cdr:x>0.6762</cdr:x>
      <cdr:y>0.81688</cdr:y>
    </cdr:to>
    <cdr:sp macro="" textlink="">
      <cdr:nvSpPr>
        <cdr:cNvPr id="3" name="TextBox 1">
          <a:extLst xmlns:a="http://schemas.openxmlformats.org/drawingml/2006/main">
            <a:ext uri="{FF2B5EF4-FFF2-40B4-BE49-F238E27FC236}">
              <a16:creationId xmlns:a16="http://schemas.microsoft.com/office/drawing/2014/main" id="{9EEF4ED8-8AFE-1580-B427-AA4EA296B601}"/>
            </a:ext>
          </a:extLst>
        </cdr:cNvPr>
        <cdr:cNvSpPr txBox="1"/>
      </cdr:nvSpPr>
      <cdr:spPr>
        <a:xfrm xmlns:a="http://schemas.openxmlformats.org/drawingml/2006/main">
          <a:off x="4199478" y="1713670"/>
          <a:ext cx="216336" cy="2701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0.61507</cdr:x>
      <cdr:y>0.70563</cdr:y>
    </cdr:from>
    <cdr:to>
      <cdr:x>0.64819</cdr:x>
      <cdr:y>0.81688</cdr:y>
    </cdr:to>
    <cdr:sp macro="" textlink="">
      <cdr:nvSpPr>
        <cdr:cNvPr id="4" name="TextBox 1">
          <a:extLst xmlns:a="http://schemas.openxmlformats.org/drawingml/2006/main">
            <a:ext uri="{FF2B5EF4-FFF2-40B4-BE49-F238E27FC236}">
              <a16:creationId xmlns:a16="http://schemas.microsoft.com/office/drawing/2014/main" id="{B2916EE2-E5A0-9D28-05A2-8984C51B04B9}"/>
            </a:ext>
          </a:extLst>
        </cdr:cNvPr>
        <cdr:cNvSpPr txBox="1"/>
      </cdr:nvSpPr>
      <cdr:spPr>
        <a:xfrm xmlns:a="http://schemas.openxmlformats.org/drawingml/2006/main">
          <a:off x="4016598" y="1713670"/>
          <a:ext cx="216336" cy="2701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0.58419</cdr:x>
      <cdr:y>0.70563</cdr:y>
    </cdr:from>
    <cdr:to>
      <cdr:x>0.61731</cdr:x>
      <cdr:y>0.81688</cdr:y>
    </cdr:to>
    <cdr:sp macro="" textlink="">
      <cdr:nvSpPr>
        <cdr:cNvPr id="5" name="TextBox 1">
          <a:extLst xmlns:a="http://schemas.openxmlformats.org/drawingml/2006/main">
            <a:ext uri="{FF2B5EF4-FFF2-40B4-BE49-F238E27FC236}">
              <a16:creationId xmlns:a16="http://schemas.microsoft.com/office/drawing/2014/main" id="{B2916EE2-E5A0-9D28-05A2-8984C51B04B9}"/>
            </a:ext>
          </a:extLst>
        </cdr:cNvPr>
        <cdr:cNvSpPr txBox="1"/>
      </cdr:nvSpPr>
      <cdr:spPr>
        <a:xfrm xmlns:a="http://schemas.openxmlformats.org/drawingml/2006/main">
          <a:off x="3814937" y="1713670"/>
          <a:ext cx="216336" cy="27017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0.11277</cdr:x>
      <cdr:y>0.70578</cdr:y>
    </cdr:from>
    <cdr:to>
      <cdr:x>0.1459</cdr:x>
      <cdr:y>0.82473</cdr:y>
    </cdr:to>
    <cdr:sp macro="" textlink="">
      <cdr:nvSpPr>
        <cdr:cNvPr id="6" name="TextBox 1">
          <a:extLst xmlns:a="http://schemas.openxmlformats.org/drawingml/2006/main">
            <a:ext uri="{FF2B5EF4-FFF2-40B4-BE49-F238E27FC236}">
              <a16:creationId xmlns:a16="http://schemas.microsoft.com/office/drawing/2014/main" id="{FE2A9DC7-E630-78E5-18D5-760868CA18E1}"/>
            </a:ext>
          </a:extLst>
        </cdr:cNvPr>
        <cdr:cNvSpPr txBox="1"/>
      </cdr:nvSpPr>
      <cdr:spPr>
        <a:xfrm xmlns:a="http://schemas.openxmlformats.org/drawingml/2006/main">
          <a:off x="736457" y="1680067"/>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7.xml><?xml version="1.0" encoding="utf-8"?>
<c:userShapes xmlns:c="http://schemas.openxmlformats.org/drawingml/2006/chart">
  <cdr:relSizeAnchor xmlns:cdr="http://schemas.openxmlformats.org/drawingml/2006/chartDrawing">
    <cdr:from>
      <cdr:x>0.56762</cdr:x>
      <cdr:y>0.71764</cdr:y>
    </cdr:from>
    <cdr:to>
      <cdr:x>0.60075</cdr:x>
      <cdr:y>0.82889</cdr:y>
    </cdr:to>
    <cdr:sp macro="" textlink="">
      <cdr:nvSpPr>
        <cdr:cNvPr id="3" name="TextBox 1">
          <a:extLst xmlns:a="http://schemas.openxmlformats.org/drawingml/2006/main">
            <a:ext uri="{FF2B5EF4-FFF2-40B4-BE49-F238E27FC236}">
              <a16:creationId xmlns:a16="http://schemas.microsoft.com/office/drawing/2014/main" id="{B2916EE2-E5A0-9D28-05A2-8984C51B04B9}"/>
            </a:ext>
          </a:extLst>
        </cdr:cNvPr>
        <cdr:cNvSpPr txBox="1"/>
      </cdr:nvSpPr>
      <cdr:spPr>
        <a:xfrm xmlns:a="http://schemas.openxmlformats.org/drawingml/2006/main">
          <a:off x="3706769" y="1826436"/>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8.xml><?xml version="1.0" encoding="utf-8"?>
<c:userShapes xmlns:c="http://schemas.openxmlformats.org/drawingml/2006/chart">
  <cdr:relSizeAnchor xmlns:cdr="http://schemas.openxmlformats.org/drawingml/2006/chartDrawing">
    <cdr:from>
      <cdr:x>0.58147</cdr:x>
      <cdr:y>0.64325</cdr:y>
    </cdr:from>
    <cdr:to>
      <cdr:x>0.61119</cdr:x>
      <cdr:y>0.76689</cdr:y>
    </cdr:to>
    <cdr:sp macro="" textlink="">
      <cdr:nvSpPr>
        <cdr:cNvPr id="2" name="TextBox 1">
          <a:extLst xmlns:a="http://schemas.openxmlformats.org/drawingml/2006/main">
            <a:ext uri="{FF2B5EF4-FFF2-40B4-BE49-F238E27FC236}">
              <a16:creationId xmlns:a16="http://schemas.microsoft.com/office/drawing/2014/main" id="{FE2A9DC7-E630-78E5-18D5-760868CA18E1}"/>
            </a:ext>
          </a:extLst>
        </cdr:cNvPr>
        <cdr:cNvSpPr txBox="1"/>
      </cdr:nvSpPr>
      <cdr:spPr>
        <a:xfrm xmlns:a="http://schemas.openxmlformats.org/drawingml/2006/main">
          <a:off x="4231497" y="1472989"/>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0.68897</cdr:x>
      <cdr:y>0.64325</cdr:y>
    </cdr:from>
    <cdr:to>
      <cdr:x>0.7187</cdr:x>
      <cdr:y>0.76689</cdr:y>
    </cdr:to>
    <cdr:sp macro="" textlink="">
      <cdr:nvSpPr>
        <cdr:cNvPr id="3" name="TextBox 1">
          <a:extLst xmlns:a="http://schemas.openxmlformats.org/drawingml/2006/main">
            <a:ext uri="{FF2B5EF4-FFF2-40B4-BE49-F238E27FC236}">
              <a16:creationId xmlns:a16="http://schemas.microsoft.com/office/drawing/2014/main" id="{DC7A5CBC-B85F-5476-0E6F-D603BC1E5A6E}"/>
            </a:ext>
          </a:extLst>
        </cdr:cNvPr>
        <cdr:cNvSpPr txBox="1"/>
      </cdr:nvSpPr>
      <cdr:spPr>
        <a:xfrm xmlns:a="http://schemas.openxmlformats.org/drawingml/2006/main">
          <a:off x="5013817" y="1472989"/>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0.23523</cdr:x>
      <cdr:y>0.64279</cdr:y>
    </cdr:from>
    <cdr:to>
      <cdr:x>0.26496</cdr:x>
      <cdr:y>0.76644</cdr:y>
    </cdr:to>
    <cdr:sp macro="" textlink="">
      <cdr:nvSpPr>
        <cdr:cNvPr id="4" name="TextBox 1">
          <a:extLst xmlns:a="http://schemas.openxmlformats.org/drawingml/2006/main">
            <a:ext uri="{FF2B5EF4-FFF2-40B4-BE49-F238E27FC236}">
              <a16:creationId xmlns:a16="http://schemas.microsoft.com/office/drawing/2014/main" id="{3358D789-F9A8-E8E8-6FC1-A708A832EAD9}"/>
            </a:ext>
          </a:extLst>
        </cdr:cNvPr>
        <cdr:cNvSpPr txBox="1"/>
      </cdr:nvSpPr>
      <cdr:spPr>
        <a:xfrm xmlns:a="http://schemas.openxmlformats.org/drawingml/2006/main">
          <a:off x="1711817" y="1471945"/>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drawings/drawing9.xml><?xml version="1.0" encoding="utf-8"?>
<c:userShapes xmlns:c="http://schemas.openxmlformats.org/drawingml/2006/chart">
  <cdr:relSizeAnchor xmlns:cdr="http://schemas.openxmlformats.org/drawingml/2006/chartDrawing">
    <cdr:from>
      <cdr:x>0.17166</cdr:x>
      <cdr:y>0.67533</cdr:y>
    </cdr:from>
    <cdr:to>
      <cdr:x>0.20126</cdr:x>
      <cdr:y>0.78645</cdr:y>
    </cdr:to>
    <cdr:sp macro="" textlink="">
      <cdr:nvSpPr>
        <cdr:cNvPr id="2" name="TextBox 1">
          <a:extLst xmlns:a="http://schemas.openxmlformats.org/drawingml/2006/main">
            <a:ext uri="{FF2B5EF4-FFF2-40B4-BE49-F238E27FC236}">
              <a16:creationId xmlns:a16="http://schemas.microsoft.com/office/drawing/2014/main" id="{A802C4B9-4B98-F448-E13E-3E220F035D23}"/>
            </a:ext>
          </a:extLst>
        </cdr:cNvPr>
        <cdr:cNvSpPr txBox="1"/>
      </cdr:nvSpPr>
      <cdr:spPr>
        <a:xfrm xmlns:a="http://schemas.openxmlformats.org/drawingml/2006/main">
          <a:off x="1254617" y="1720766"/>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dr:relSizeAnchor xmlns:cdr="http://schemas.openxmlformats.org/drawingml/2006/chartDrawing">
    <cdr:from>
      <cdr:x>0.60369</cdr:x>
      <cdr:y>0.65938</cdr:y>
    </cdr:from>
    <cdr:to>
      <cdr:x>0.63329</cdr:x>
      <cdr:y>0.7705</cdr:y>
    </cdr:to>
    <cdr:sp macro="" textlink="">
      <cdr:nvSpPr>
        <cdr:cNvPr id="3" name="TextBox 1">
          <a:extLst xmlns:a="http://schemas.openxmlformats.org/drawingml/2006/main">
            <a:ext uri="{FF2B5EF4-FFF2-40B4-BE49-F238E27FC236}">
              <a16:creationId xmlns:a16="http://schemas.microsoft.com/office/drawing/2014/main" id="{84B12CAE-8EB8-8F7B-19D1-230FD1F67360}"/>
            </a:ext>
          </a:extLst>
        </cdr:cNvPr>
        <cdr:cNvSpPr txBox="1"/>
      </cdr:nvSpPr>
      <cdr:spPr>
        <a:xfrm xmlns:a="http://schemas.openxmlformats.org/drawingml/2006/main">
          <a:off x="4412105" y="1680126"/>
          <a:ext cx="216336" cy="28313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solidFill>
                <a:schemeClr val="accent2"/>
              </a:solidFill>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B4DF8-9D4F-4E15-A42A-8BD8190C6B76}" type="datetimeFigureOut">
              <a:rPr lang="en-US" smtClean="0"/>
              <a:t>4/21/2025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2DD157-A0C3-40B3-BC86-E1CD4432E5BB}" type="slidenum">
              <a:rPr lang="en-US" smtClean="0"/>
              <a:t>‹#›</a:t>
            </a:fld>
            <a:endParaRPr lang="en-US"/>
          </a:p>
        </p:txBody>
      </p:sp>
    </p:spTree>
    <p:extLst>
      <p:ext uri="{BB962C8B-B14F-4D97-AF65-F5344CB8AC3E}">
        <p14:creationId xmlns:p14="http://schemas.microsoft.com/office/powerpoint/2010/main" val="1182338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US: </a:t>
            </a:r>
          </a:p>
          <a:p>
            <a:pPr marL="628650" lvl="1" indent="-171450">
              <a:buFont typeface="Arial" panose="020B0604020202020204" pitchFamily="34" charset="0"/>
              <a:buChar char="•"/>
            </a:pPr>
            <a:r>
              <a:rPr lang="en-US" dirty="0"/>
              <a:t>2021: 23.3%</a:t>
            </a:r>
          </a:p>
          <a:p>
            <a:pPr marL="628650" lvl="1" indent="-171450">
              <a:buFont typeface="Arial" panose="020B0604020202020204" pitchFamily="34" charset="0"/>
              <a:buChar char="•"/>
            </a:pPr>
            <a:r>
              <a:rPr lang="en-US" dirty="0"/>
              <a:t>2022: 23.5%</a:t>
            </a:r>
          </a:p>
          <a:p>
            <a:pPr marL="628650" lvl="1" indent="-171450">
              <a:buFont typeface="Arial" panose="020B0604020202020204" pitchFamily="34" charset="0"/>
              <a:buChar char="•"/>
            </a:pPr>
            <a:r>
              <a:rPr lang="en-US" dirty="0"/>
              <a:t>2023: 23.5%</a:t>
            </a:r>
          </a:p>
          <a:p>
            <a:pPr marL="171450" indent="-171450">
              <a:buFont typeface="Arial" panose="020B0604020202020204" pitchFamily="34" charset="0"/>
              <a:buChar char="•"/>
            </a:pPr>
            <a:r>
              <a:rPr lang="en-US" dirty="0"/>
              <a:t>CA:</a:t>
            </a:r>
          </a:p>
          <a:p>
            <a:pPr marL="628650" lvl="1" indent="-171450">
              <a:buFont typeface="Arial" panose="020B0604020202020204" pitchFamily="34" charset="0"/>
              <a:buChar char="•"/>
            </a:pPr>
            <a:r>
              <a:rPr lang="en-US" dirty="0"/>
              <a:t>2021: 18.1%</a:t>
            </a:r>
          </a:p>
          <a:p>
            <a:pPr marL="628650" lvl="1" indent="-171450">
              <a:buFont typeface="Arial" panose="020B0604020202020204" pitchFamily="34" charset="0"/>
              <a:buChar char="•"/>
            </a:pPr>
            <a:r>
              <a:rPr lang="en-US" dirty="0"/>
              <a:t>2022: 19%</a:t>
            </a:r>
          </a:p>
          <a:p>
            <a:pPr marL="628650" lvl="1" indent="-171450">
              <a:buFont typeface="Arial" panose="020B0604020202020204" pitchFamily="34" charset="0"/>
              <a:buChar char="•"/>
            </a:pPr>
            <a:r>
              <a:rPr lang="en-US" dirty="0"/>
              <a:t>2023: 17.9%</a:t>
            </a:r>
          </a:p>
          <a:p>
            <a:pPr marL="171450" lvl="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San Diego:</a:t>
            </a:r>
          </a:p>
          <a:p>
            <a:pPr marL="628650" lvl="1" indent="-171450">
              <a:buFont typeface="Arial" panose="020B0604020202020204" pitchFamily="34" charset="0"/>
              <a:buChar char="•"/>
            </a:pPr>
            <a:r>
              <a:rPr lang="en-US" dirty="0"/>
              <a:t>2021: 20.5%</a:t>
            </a:r>
          </a:p>
          <a:p>
            <a:pPr marL="628650" lvl="1" indent="-171450">
              <a:buFont typeface="Arial" panose="020B0604020202020204" pitchFamily="34" charset="0"/>
              <a:buChar char="•"/>
            </a:pPr>
            <a:r>
              <a:rPr lang="en-US" dirty="0"/>
              <a:t>2022: 21.4%</a:t>
            </a:r>
          </a:p>
          <a:p>
            <a:pPr marL="628650" lvl="1" indent="-171450">
              <a:buFont typeface="Arial" panose="020B0604020202020204" pitchFamily="34" charset="0"/>
              <a:buChar char="•"/>
            </a:pPr>
            <a:r>
              <a:rPr lang="en-US" dirty="0"/>
              <a:t>2023: 19.9%</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a:p>
            <a:r>
              <a:rPr lang="en-US" dirty="0"/>
              <a:t>	</a:t>
            </a:r>
          </a:p>
        </p:txBody>
      </p:sp>
      <p:sp>
        <p:nvSpPr>
          <p:cNvPr id="4" name="Slide Number Placeholder 3"/>
          <p:cNvSpPr>
            <a:spLocks noGrp="1"/>
          </p:cNvSpPr>
          <p:nvPr>
            <p:ph type="sldNum" sz="quarter" idx="5"/>
          </p:nvPr>
        </p:nvSpPr>
        <p:spPr/>
        <p:txBody>
          <a:bodyPr/>
          <a:lstStyle/>
          <a:p>
            <a:fld id="{FD2DD157-A0C3-40B3-BC86-E1CD4432E5BB}" type="slidenum">
              <a:rPr lang="en-US" smtClean="0"/>
              <a:t>3</a:t>
            </a:fld>
            <a:endParaRPr lang="en-US"/>
          </a:p>
        </p:txBody>
      </p:sp>
    </p:spTree>
    <p:extLst>
      <p:ext uri="{BB962C8B-B14F-4D97-AF65-F5344CB8AC3E}">
        <p14:creationId xmlns:p14="http://schemas.microsoft.com/office/powerpoint/2010/main" val="108567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100" b="1" dirty="0"/>
              <a:t>Ever had an alcoholic drink:</a:t>
            </a:r>
          </a:p>
          <a:p>
            <a:pPr marL="171450" indent="-171450">
              <a:buFont typeface="Arial" panose="020B0604020202020204" pitchFamily="34" charset="0"/>
              <a:buChar char="•"/>
            </a:pPr>
            <a:r>
              <a:rPr lang="en-US" sz="1100" dirty="0"/>
              <a:t>CA:</a:t>
            </a:r>
          </a:p>
          <a:p>
            <a:pPr marL="628650" lvl="1" indent="-171450">
              <a:buFont typeface="Arial" panose="020B0604020202020204" pitchFamily="34" charset="0"/>
              <a:buChar char="•"/>
            </a:pPr>
            <a:r>
              <a:rPr lang="en-US" sz="1100" dirty="0"/>
              <a:t>2021: 21.6%</a:t>
            </a:r>
          </a:p>
          <a:p>
            <a:pPr marL="628650" lvl="1" indent="-171450">
              <a:buFont typeface="Arial" panose="020B0604020202020204" pitchFamily="34" charset="0"/>
              <a:buChar char="•"/>
            </a:pPr>
            <a:r>
              <a:rPr lang="en-US" sz="1100" dirty="0"/>
              <a:t>2022: 19.6%</a:t>
            </a:r>
          </a:p>
          <a:p>
            <a:pPr marL="628650" lvl="1" indent="-171450">
              <a:buFont typeface="Arial" panose="020B0604020202020204" pitchFamily="34" charset="0"/>
              <a:buChar char="•"/>
            </a:pPr>
            <a:r>
              <a:rPr lang="en-US" sz="1100" dirty="0"/>
              <a:t>2023: 20.2%</a:t>
            </a:r>
          </a:p>
          <a:p>
            <a:pPr marL="171450" lvl="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San Diego:</a:t>
            </a:r>
          </a:p>
          <a:p>
            <a:pPr marL="628650" lvl="1" indent="-171450">
              <a:buFont typeface="Arial" panose="020B0604020202020204" pitchFamily="34" charset="0"/>
              <a:buChar char="•"/>
            </a:pPr>
            <a:r>
              <a:rPr lang="en-US" sz="1100" dirty="0"/>
              <a:t>2021: 22.2%</a:t>
            </a:r>
          </a:p>
          <a:p>
            <a:pPr marL="628650" lvl="1" indent="-171450">
              <a:buFont typeface="Arial" panose="020B0604020202020204" pitchFamily="34" charset="0"/>
              <a:buChar char="•"/>
            </a:pPr>
            <a:r>
              <a:rPr lang="en-US" sz="1100" dirty="0"/>
              <a:t>2022: 25.6%</a:t>
            </a:r>
          </a:p>
          <a:p>
            <a:pPr marL="628650" lvl="1" indent="-171450">
              <a:buFont typeface="Arial" panose="020B0604020202020204" pitchFamily="34" charset="0"/>
              <a:buChar char="•"/>
            </a:pPr>
            <a:r>
              <a:rPr lang="en-US" sz="1100" dirty="0"/>
              <a:t>2023: 20.3%</a:t>
            </a:r>
          </a:p>
          <a:p>
            <a:pPr marL="171450" lvl="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b="1" dirty="0"/>
              <a:t>Binge Drinking:</a:t>
            </a:r>
          </a:p>
          <a:p>
            <a:pPr marL="171450" indent="-171450">
              <a:buFont typeface="Arial" panose="020B0604020202020204" pitchFamily="34" charset="0"/>
              <a:buChar char="•"/>
            </a:pPr>
            <a:r>
              <a:rPr lang="en-US" sz="1100" dirty="0"/>
              <a:t>US: </a:t>
            </a:r>
          </a:p>
          <a:p>
            <a:pPr marL="628650" lvl="1" indent="-171450">
              <a:buFont typeface="Arial" panose="020B0604020202020204" pitchFamily="34" charset="0"/>
              <a:buChar char="•"/>
            </a:pPr>
            <a:r>
              <a:rPr lang="en-US" sz="1100" dirty="0"/>
              <a:t>2021: 3.8%</a:t>
            </a:r>
          </a:p>
          <a:p>
            <a:pPr marL="628650" lvl="1" indent="-171450">
              <a:buFont typeface="Arial" panose="020B0604020202020204" pitchFamily="34" charset="0"/>
              <a:buChar char="•"/>
            </a:pPr>
            <a:r>
              <a:rPr lang="en-US" sz="1100" dirty="0"/>
              <a:t>2022: 3.2%</a:t>
            </a:r>
          </a:p>
          <a:p>
            <a:pPr marL="628650" lvl="1" indent="-171450">
              <a:buFont typeface="Arial" panose="020B0604020202020204" pitchFamily="34" charset="0"/>
              <a:buChar char="•"/>
            </a:pPr>
            <a:r>
              <a:rPr lang="en-US" sz="1100" dirty="0"/>
              <a:t>2023: 3.9%</a:t>
            </a:r>
          </a:p>
          <a:p>
            <a:pPr marL="171450" indent="-171450">
              <a:buFont typeface="Arial" panose="020B0604020202020204" pitchFamily="34" charset="0"/>
              <a:buChar char="•"/>
            </a:pPr>
            <a:r>
              <a:rPr lang="en-US" sz="1100" dirty="0"/>
              <a:t>CA:</a:t>
            </a:r>
          </a:p>
          <a:p>
            <a:pPr marL="628650" lvl="1" indent="-171450">
              <a:buFont typeface="Arial" panose="020B0604020202020204" pitchFamily="34" charset="0"/>
              <a:buChar char="•"/>
            </a:pPr>
            <a:r>
              <a:rPr lang="en-US" sz="1100" dirty="0"/>
              <a:t>2021: 2.8%</a:t>
            </a:r>
          </a:p>
          <a:p>
            <a:pPr marL="628650" lvl="1" indent="-171450">
              <a:buFont typeface="Arial" panose="020B0604020202020204" pitchFamily="34" charset="0"/>
              <a:buChar char="•"/>
            </a:pPr>
            <a:r>
              <a:rPr lang="en-US" sz="1100" dirty="0"/>
              <a:t>2022: 3.7%</a:t>
            </a:r>
          </a:p>
          <a:p>
            <a:pPr marL="628650" lvl="1" indent="-171450">
              <a:buFont typeface="Arial" panose="020B0604020202020204" pitchFamily="34" charset="0"/>
              <a:buChar char="•"/>
            </a:pPr>
            <a:r>
              <a:rPr lang="en-US" sz="1100" dirty="0"/>
              <a:t>2023: 3.9%</a:t>
            </a:r>
          </a:p>
          <a:p>
            <a:pPr marL="171450" lvl="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San Diego:</a:t>
            </a:r>
          </a:p>
          <a:p>
            <a:pPr marL="628650" lvl="1" indent="-171450">
              <a:buFont typeface="Arial" panose="020B0604020202020204" pitchFamily="34" charset="0"/>
              <a:buChar char="•"/>
            </a:pPr>
            <a:r>
              <a:rPr lang="en-US" sz="1100" dirty="0"/>
              <a:t>2021: 3.2*%</a:t>
            </a:r>
          </a:p>
          <a:p>
            <a:pPr marL="628650" lvl="1" indent="-171450">
              <a:buFont typeface="Arial" panose="020B0604020202020204" pitchFamily="34" charset="0"/>
              <a:buChar char="•"/>
            </a:pPr>
            <a:r>
              <a:rPr lang="en-US" sz="1100" dirty="0"/>
              <a:t>2022: 8.8%</a:t>
            </a:r>
          </a:p>
          <a:p>
            <a:pPr marL="628650" lvl="1" indent="-171450">
              <a:buFont typeface="Arial" panose="020B0604020202020204" pitchFamily="34" charset="0"/>
              <a:buChar char="•"/>
            </a:pPr>
            <a:r>
              <a:rPr lang="en-US" sz="1100" dirty="0"/>
              <a:t>2023: 6.2%</a:t>
            </a:r>
          </a:p>
          <a:p>
            <a:pPr marL="171450" lvl="0" indent="-171450">
              <a:buFont typeface="Arial" panose="020B0604020202020204" pitchFamily="34" charset="0"/>
              <a:buChar char="•"/>
            </a:pPr>
            <a:endParaRPr lang="en-US" sz="1100" dirty="0"/>
          </a:p>
          <a:p>
            <a:pPr marL="171450" lvl="0" indent="-171450">
              <a:buFont typeface="Arial" panose="020B0604020202020204" pitchFamily="34" charset="0"/>
              <a:buChar char="•"/>
            </a:pPr>
            <a:endParaRPr lang="en-US" sz="1100" dirty="0"/>
          </a:p>
          <a:p>
            <a:r>
              <a:rPr lang="en-US" sz="1100" dirty="0"/>
              <a:t>	</a:t>
            </a:r>
          </a:p>
          <a:p>
            <a:endParaRPr lang="en-US" sz="1100" dirty="0"/>
          </a:p>
          <a:p>
            <a:pPr marL="171450" lvl="0" indent="-171450">
              <a:buFont typeface="Arial" panose="020B0604020202020204" pitchFamily="34" charset="0"/>
              <a:buChar char="•"/>
            </a:pPr>
            <a:endParaRPr lang="en-US" sz="1100" dirty="0"/>
          </a:p>
          <a:p>
            <a:r>
              <a:rPr lang="en-US" sz="1100" dirty="0"/>
              <a:t>	</a:t>
            </a:r>
          </a:p>
          <a:p>
            <a:endParaRPr lang="en-US" sz="1100" dirty="0"/>
          </a:p>
        </p:txBody>
      </p:sp>
      <p:sp>
        <p:nvSpPr>
          <p:cNvPr id="4" name="Slide Number Placeholder 3"/>
          <p:cNvSpPr>
            <a:spLocks noGrp="1"/>
          </p:cNvSpPr>
          <p:nvPr>
            <p:ph type="sldNum" sz="quarter" idx="5"/>
          </p:nvPr>
        </p:nvSpPr>
        <p:spPr/>
        <p:txBody>
          <a:bodyPr/>
          <a:lstStyle/>
          <a:p>
            <a:fld id="{FD2DD157-A0C3-40B3-BC86-E1CD4432E5BB}" type="slidenum">
              <a:rPr lang="en-US" smtClean="0"/>
              <a:t>4</a:t>
            </a:fld>
            <a:endParaRPr lang="en-US"/>
          </a:p>
        </p:txBody>
      </p:sp>
    </p:spTree>
    <p:extLst>
      <p:ext uri="{BB962C8B-B14F-4D97-AF65-F5344CB8AC3E}">
        <p14:creationId xmlns:p14="http://schemas.microsoft.com/office/powerpoint/2010/main" val="278140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dirty="0"/>
              <a:t>Numbers breakdown for Oceanside:</a:t>
            </a:r>
          </a:p>
          <a:p>
            <a:pPr marL="628650" lvl="1" indent="-171450">
              <a:buFont typeface="Arial" panose="020B0604020202020204" pitchFamily="34" charset="0"/>
              <a:buChar char="•"/>
            </a:pPr>
            <a:r>
              <a:rPr lang="en-US" sz="1050" dirty="0"/>
              <a:t>2022: 0 alcohol-involved deaths, 161 injuries</a:t>
            </a:r>
          </a:p>
          <a:p>
            <a:pPr marL="628650" lvl="1" indent="-171450">
              <a:buFont typeface="Arial" panose="020B0604020202020204" pitchFamily="34" charset="0"/>
              <a:buChar char="•"/>
            </a:pPr>
            <a:r>
              <a:rPr lang="en-US" sz="1050" dirty="0"/>
              <a:t>2023: 10 alcohol-involved deaths, 216 injuries</a:t>
            </a:r>
            <a:br>
              <a:rPr lang="en-US" dirty="0"/>
            </a:br>
            <a:endParaRPr lang="en-US" dirty="0"/>
          </a:p>
        </p:txBody>
      </p:sp>
      <p:sp>
        <p:nvSpPr>
          <p:cNvPr id="4" name="Slide Number Placeholder 3"/>
          <p:cNvSpPr>
            <a:spLocks noGrp="1"/>
          </p:cNvSpPr>
          <p:nvPr>
            <p:ph type="sldNum" sz="quarter" idx="5"/>
          </p:nvPr>
        </p:nvSpPr>
        <p:spPr/>
        <p:txBody>
          <a:bodyPr/>
          <a:lstStyle/>
          <a:p>
            <a:fld id="{FD2DD157-A0C3-40B3-BC86-E1CD4432E5BB}" type="slidenum">
              <a:rPr lang="en-US" smtClean="0"/>
              <a:t>13</a:t>
            </a:fld>
            <a:endParaRPr lang="en-US"/>
          </a:p>
        </p:txBody>
      </p:sp>
    </p:spTree>
    <p:extLst>
      <p:ext uri="{BB962C8B-B14F-4D97-AF65-F5344CB8AC3E}">
        <p14:creationId xmlns:p14="http://schemas.microsoft.com/office/powerpoint/2010/main" val="574807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Population Estimates, 20+ (2023)</a:t>
            </a:r>
          </a:p>
          <a:p>
            <a:r>
              <a:rPr lang="en-US" dirty="0"/>
              <a:t>2022	CENTRAL		377,186</a:t>
            </a:r>
          </a:p>
          <a:p>
            <a:r>
              <a:rPr lang="en-US" dirty="0"/>
              <a:t>2022	EAST		358,334</a:t>
            </a:r>
          </a:p>
          <a:p>
            <a:r>
              <a:rPr lang="en-US" b="1" dirty="0"/>
              <a:t>2022	NORTH CENTRAL	510,545</a:t>
            </a:r>
          </a:p>
          <a:p>
            <a:r>
              <a:rPr lang="en-US" dirty="0"/>
              <a:t>2022	NORTH COASTAL	403,196</a:t>
            </a:r>
          </a:p>
          <a:p>
            <a:r>
              <a:rPr lang="en-US" dirty="0"/>
              <a:t>2022	NORTH INLAND	439,674</a:t>
            </a:r>
          </a:p>
          <a:p>
            <a:r>
              <a:rPr lang="en-US" dirty="0"/>
              <a:t>2022	SOUTH		364,734</a:t>
            </a:r>
          </a:p>
          <a:p>
            <a:endParaRPr lang="en-US" dirty="0"/>
          </a:p>
        </p:txBody>
      </p:sp>
      <p:sp>
        <p:nvSpPr>
          <p:cNvPr id="4" name="Slide Number Placeholder 3"/>
          <p:cNvSpPr>
            <a:spLocks noGrp="1"/>
          </p:cNvSpPr>
          <p:nvPr>
            <p:ph type="sldNum" sz="quarter" idx="5"/>
          </p:nvPr>
        </p:nvSpPr>
        <p:spPr/>
        <p:txBody>
          <a:bodyPr/>
          <a:lstStyle/>
          <a:p>
            <a:fld id="{FD2DD157-A0C3-40B3-BC86-E1CD4432E5BB}" type="slidenum">
              <a:rPr lang="en-US" smtClean="0"/>
              <a:t>15</a:t>
            </a:fld>
            <a:endParaRPr lang="en-US"/>
          </a:p>
        </p:txBody>
      </p:sp>
    </p:spTree>
    <p:extLst>
      <p:ext uri="{BB962C8B-B14F-4D97-AF65-F5344CB8AC3E}">
        <p14:creationId xmlns:p14="http://schemas.microsoft.com/office/powerpoint/2010/main" val="249240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Note: Population data by age for years 2020 and onward will be in standardized age groupings based on SANDAG’s changes to their modeling algorithm. Due to new standard age groupings, underage and drinking age were defined as &lt;20 and 20+ year-olds. Single age estimates are no longer available. </a:t>
            </a:r>
          </a:p>
          <a:p>
            <a:endParaRPr lang="en-US" dirty="0"/>
          </a:p>
        </p:txBody>
      </p:sp>
      <p:sp>
        <p:nvSpPr>
          <p:cNvPr id="4" name="Slide Number Placeholder 3"/>
          <p:cNvSpPr>
            <a:spLocks noGrp="1"/>
          </p:cNvSpPr>
          <p:nvPr>
            <p:ph type="sldNum" sz="quarter" idx="5"/>
          </p:nvPr>
        </p:nvSpPr>
        <p:spPr/>
        <p:txBody>
          <a:bodyPr/>
          <a:lstStyle/>
          <a:p>
            <a:fld id="{FD2DD157-A0C3-40B3-BC86-E1CD4432E5BB}" type="slidenum">
              <a:rPr lang="en-US" smtClean="0"/>
              <a:t>17</a:t>
            </a:fld>
            <a:endParaRPr lang="en-US"/>
          </a:p>
        </p:txBody>
      </p:sp>
    </p:spTree>
    <p:extLst>
      <p:ext uri="{BB962C8B-B14F-4D97-AF65-F5344CB8AC3E}">
        <p14:creationId xmlns:p14="http://schemas.microsoft.com/office/powerpoint/2010/main" val="692475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2DD157-A0C3-40B3-BC86-E1CD4432E5BB}" type="slidenum">
              <a:rPr lang="en-US" smtClean="0"/>
              <a:t>22</a:t>
            </a:fld>
            <a:endParaRPr lang="en-US"/>
          </a:p>
        </p:txBody>
      </p:sp>
    </p:spTree>
    <p:extLst>
      <p:ext uri="{BB962C8B-B14F-4D97-AF65-F5344CB8AC3E}">
        <p14:creationId xmlns:p14="http://schemas.microsoft.com/office/powerpoint/2010/main" val="3056644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E5B29-5EE9-CA7C-E516-4E4D5AF402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4111F6-AB17-E32B-7020-62D189C45A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0E58B3-020A-8B75-2558-D7FB1CBC6293}"/>
              </a:ext>
            </a:extLst>
          </p:cNvPr>
          <p:cNvSpPr>
            <a:spLocks noGrp="1"/>
          </p:cNvSpPr>
          <p:nvPr>
            <p:ph type="body" idx="1"/>
          </p:nvPr>
        </p:nvSpPr>
        <p:spPr/>
        <p:txBody>
          <a:bodyPr/>
          <a:lstStyle/>
          <a:p>
            <a:r>
              <a:rPr lang="en-US" dirty="0"/>
              <a:t>Roofies or ‘sedatives’ are ranked:</a:t>
            </a:r>
          </a:p>
          <a:p>
            <a:pPr marL="171450" indent="-171450">
              <a:buFont typeface="Arial" panose="020B0604020202020204" pitchFamily="34" charset="0"/>
              <a:buChar char="•"/>
            </a:pPr>
            <a:r>
              <a:rPr lang="en-US" dirty="0"/>
              <a:t>ED ARD: 322</a:t>
            </a:r>
          </a:p>
          <a:p>
            <a:pPr marL="171450" indent="-171450">
              <a:buFont typeface="Arial" panose="020B0604020202020204" pitchFamily="34" charset="0"/>
              <a:buChar char="•"/>
            </a:pPr>
            <a:r>
              <a:rPr lang="en-US" dirty="0"/>
              <a:t>AD AOD: None</a:t>
            </a:r>
          </a:p>
          <a:p>
            <a:pPr marL="171450" indent="-171450">
              <a:buFont typeface="Arial" panose="020B0604020202020204" pitchFamily="34" charset="0"/>
              <a:buChar char="•"/>
            </a:pPr>
            <a:r>
              <a:rPr lang="en-US" dirty="0"/>
              <a:t>Hosp ARD: 54</a:t>
            </a:r>
          </a:p>
          <a:p>
            <a:pPr marL="171450" indent="-171450">
              <a:buFont typeface="Arial" panose="020B0604020202020204" pitchFamily="34" charset="0"/>
              <a:buChar char="•"/>
            </a:pPr>
            <a:r>
              <a:rPr lang="en-US" dirty="0"/>
              <a:t>Hosp AOD: None</a:t>
            </a:r>
          </a:p>
        </p:txBody>
      </p:sp>
      <p:sp>
        <p:nvSpPr>
          <p:cNvPr id="4" name="Slide Number Placeholder 3">
            <a:extLst>
              <a:ext uri="{FF2B5EF4-FFF2-40B4-BE49-F238E27FC236}">
                <a16:creationId xmlns:a16="http://schemas.microsoft.com/office/drawing/2014/main" id="{A51BD6E7-E13E-1891-313E-0789A1C59E2F}"/>
              </a:ext>
            </a:extLst>
          </p:cNvPr>
          <p:cNvSpPr>
            <a:spLocks noGrp="1"/>
          </p:cNvSpPr>
          <p:nvPr>
            <p:ph type="sldNum" sz="quarter" idx="5"/>
          </p:nvPr>
        </p:nvSpPr>
        <p:spPr/>
        <p:txBody>
          <a:bodyPr/>
          <a:lstStyle/>
          <a:p>
            <a:fld id="{FD2DD157-A0C3-40B3-BC86-E1CD4432E5BB}" type="slidenum">
              <a:rPr lang="en-US" smtClean="0"/>
              <a:t>23</a:t>
            </a:fld>
            <a:endParaRPr lang="en-US"/>
          </a:p>
        </p:txBody>
      </p:sp>
    </p:spTree>
    <p:extLst>
      <p:ext uri="{BB962C8B-B14F-4D97-AF65-F5344CB8AC3E}">
        <p14:creationId xmlns:p14="http://schemas.microsoft.com/office/powerpoint/2010/main" val="3405926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7DA-A88C-884F-BD47-E3961A554A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99E0FB-EF7B-D39D-2E3C-213B0C4A5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A5FCF1-D07C-26B6-C66D-00F17E2C0170}"/>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D8904635-B4D9-35C1-FEF9-9D1253BDB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82D4D-7D25-3457-BC18-EDF9BC820BAA}"/>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160240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3B6C5-44F9-8457-F625-86A3E6C62E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C9A8AA-BDB3-E7FC-1DAB-F4D0FD215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2EC226-7C18-0255-ED9A-53064C904788}"/>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B430570C-7065-6DB3-9BC5-E0C3DC993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832D7-EF20-55C2-AB95-29F5739A0C27}"/>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2074242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AFDFA3-3FC6-1744-A1D3-E61AA0DB0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A8205F-18A7-637D-258B-B7E11EC2E3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41B7B6-4E4B-EECE-3714-5BD1BADEFBA4}"/>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3BD29452-D5C5-C8CB-EF4E-DAF9AADEFA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D4E14-6CFF-9A68-248E-C25EFA18E1B6}"/>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1238113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1C937-514C-3B34-8C9F-DFF4D31BF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6DD01F-3F54-A694-CA90-8AACB851E5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3C5B10-F375-688B-BB22-C90F3AD8B6B9}"/>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9E4D1256-DF54-D51D-E3BD-5FF94FC94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010B06-6B36-A1C9-5182-EB7F45746251}"/>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202671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62378-C990-1203-5D1A-8F61FB7F08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C0E16-0723-A8EF-3262-A4ADECAC22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1E5C4C-188A-D76A-EBCF-5B9510FB5127}"/>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52F333F1-B17E-FB0B-4E7C-3A9299D1F0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DB5F0-F8F6-1B7D-05BB-F2828C77E6F7}"/>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356195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CED1-2683-D89F-AFF6-6C04585BD4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C1B323-FC86-5AD9-2B11-00A2728978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C0767C-3922-6FB8-08E4-E7946ACEE5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C49925-702F-8906-451F-E132ED0FF62D}"/>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6" name="Footer Placeholder 5">
            <a:extLst>
              <a:ext uri="{FF2B5EF4-FFF2-40B4-BE49-F238E27FC236}">
                <a16:creationId xmlns:a16="http://schemas.microsoft.com/office/drawing/2014/main" id="{23A333DD-BE97-E18C-9399-FFEBCE4AC9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2AF50-EF2F-F847-6EAC-BFBEC60729E3}"/>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217243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B5946-A0B6-4789-232B-1B2BB936A4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4A400D-DAD2-7C9F-8F1B-2C7648E4A3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EDE894-6A58-9B9F-D339-3E9567A72B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377B0A-4F1D-3F73-8427-F23A5FD566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7DC117-6024-BBA1-9223-4FA3E382D8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2AEF58-AA01-2636-7068-40D848FB4D7D}"/>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8" name="Footer Placeholder 7">
            <a:extLst>
              <a:ext uri="{FF2B5EF4-FFF2-40B4-BE49-F238E27FC236}">
                <a16:creationId xmlns:a16="http://schemas.microsoft.com/office/drawing/2014/main" id="{BDB103DF-AF3B-38C4-F3CE-2A8D0446C1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BEA51D-14C2-079A-8507-3DFD86319929}"/>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2486163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1B24-07D8-6C43-D00A-AB69DE9BF3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42A55A-A765-50F9-2B16-AABF1D9906D6}"/>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4" name="Footer Placeholder 3">
            <a:extLst>
              <a:ext uri="{FF2B5EF4-FFF2-40B4-BE49-F238E27FC236}">
                <a16:creationId xmlns:a16="http://schemas.microsoft.com/office/drawing/2014/main" id="{0CD02E3F-F326-45C0-0BA8-44EBFF6352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2C80C7-0C2B-E275-3349-71338BD75727}"/>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638403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84183-5290-042A-51D7-A7D5ECE3684F}"/>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3" name="Footer Placeholder 2">
            <a:extLst>
              <a:ext uri="{FF2B5EF4-FFF2-40B4-BE49-F238E27FC236}">
                <a16:creationId xmlns:a16="http://schemas.microsoft.com/office/drawing/2014/main" id="{F9CCC4D5-AF95-DE58-EE15-DDD2FF30BA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3A3935-4475-B19F-F5E2-4B739D57B01D}"/>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394794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52080-FF99-EBB5-0964-05A768DEFF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EC3AFE-C872-E763-8757-FD89870237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3AEEBD-FAD2-90D0-A5F6-5645018EA8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686C40-C1D7-34D6-D56F-FBEDBD5A196D}"/>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6" name="Footer Placeholder 5">
            <a:extLst>
              <a:ext uri="{FF2B5EF4-FFF2-40B4-BE49-F238E27FC236}">
                <a16:creationId xmlns:a16="http://schemas.microsoft.com/office/drawing/2014/main" id="{89C5B78C-20E2-0ACD-27FF-C3351AF9C3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07B8C5-AFAB-3DDD-2144-A63C5C7A6D9E}"/>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63803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4420D-F844-932E-6854-E965CBAC0A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397007-19CD-CB2A-09D0-976A0C2EA5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365C851-954A-1164-4FEC-45B9EBB95E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642286-7FA7-B8F6-89EC-03C8FAD26BD7}"/>
              </a:ext>
            </a:extLst>
          </p:cNvPr>
          <p:cNvSpPr>
            <a:spLocks noGrp="1"/>
          </p:cNvSpPr>
          <p:nvPr>
            <p:ph type="dt" sz="half" idx="10"/>
          </p:nvPr>
        </p:nvSpPr>
        <p:spPr/>
        <p:txBody>
          <a:bodyPr/>
          <a:lstStyle/>
          <a:p>
            <a:fld id="{3B75941D-5DAE-4DA9-95C6-0F36A48155DC}" type="datetimeFigureOut">
              <a:rPr lang="en-US" smtClean="0"/>
              <a:t>4/21/2025</a:t>
            </a:fld>
            <a:endParaRPr lang="en-US"/>
          </a:p>
        </p:txBody>
      </p:sp>
      <p:sp>
        <p:nvSpPr>
          <p:cNvPr id="6" name="Footer Placeholder 5">
            <a:extLst>
              <a:ext uri="{FF2B5EF4-FFF2-40B4-BE49-F238E27FC236}">
                <a16:creationId xmlns:a16="http://schemas.microsoft.com/office/drawing/2014/main" id="{2B461BB5-3729-4364-ABC0-D3F165412A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2FB0DD-54CE-FEF4-AFFD-7DE7AE623512}"/>
              </a:ext>
            </a:extLst>
          </p:cNvPr>
          <p:cNvSpPr>
            <a:spLocks noGrp="1"/>
          </p:cNvSpPr>
          <p:nvPr>
            <p:ph type="sldNum" sz="quarter" idx="12"/>
          </p:nvPr>
        </p:nvSpPr>
        <p:spPr/>
        <p:txBody>
          <a:bodyPr/>
          <a:lstStyle/>
          <a:p>
            <a:fld id="{6FAC2A9E-722B-4620-A7DF-A07714236CA4}" type="slidenum">
              <a:rPr lang="en-US" smtClean="0"/>
              <a:t>‹#›</a:t>
            </a:fld>
            <a:endParaRPr lang="en-US"/>
          </a:p>
        </p:txBody>
      </p:sp>
    </p:spTree>
    <p:extLst>
      <p:ext uri="{BB962C8B-B14F-4D97-AF65-F5344CB8AC3E}">
        <p14:creationId xmlns:p14="http://schemas.microsoft.com/office/powerpoint/2010/main" val="34833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1D60D-3896-FECF-FFDD-F9C277316A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B87DEA-0620-BD8D-4E6D-7A31C95058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29C44-85E0-2223-0978-B6FC68CCA7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5941D-5DAE-4DA9-95C6-0F36A48155DC}" type="datetimeFigureOut">
              <a:rPr lang="en-US" smtClean="0"/>
              <a:t>4/21/2025</a:t>
            </a:fld>
            <a:endParaRPr lang="en-US"/>
          </a:p>
        </p:txBody>
      </p:sp>
      <p:sp>
        <p:nvSpPr>
          <p:cNvPr id="5" name="Footer Placeholder 4">
            <a:extLst>
              <a:ext uri="{FF2B5EF4-FFF2-40B4-BE49-F238E27FC236}">
                <a16:creationId xmlns:a16="http://schemas.microsoft.com/office/drawing/2014/main" id="{2D815CDD-2594-6467-7E9A-0F3D0464A5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777333-B3C2-18B0-3684-E55EE3028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C2A9E-722B-4620-A7DF-A07714236CA4}" type="slidenum">
              <a:rPr lang="en-US" smtClean="0"/>
              <a:t>‹#›</a:t>
            </a:fld>
            <a:endParaRPr lang="en-US"/>
          </a:p>
        </p:txBody>
      </p:sp>
    </p:spTree>
    <p:extLst>
      <p:ext uri="{BB962C8B-B14F-4D97-AF65-F5344CB8AC3E}">
        <p14:creationId xmlns:p14="http://schemas.microsoft.com/office/powerpoint/2010/main" val="1906899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9.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hart" Target="../charts/chart12.xml"/><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14.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1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chart" Target="../charts/chart18.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chart" Target="../charts/chart22.xml"/><Relationship Id="rId4"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24.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9.xml"/></Relationships>
</file>

<file path=ppt/slides/_rels/slide3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samhsa.gov/data/sites/default/files/reports/rpt47095/National%20Report/National%20Report/2023-nsduh-annual-national.pdf" TargetMode="External"/><Relationship Id="rId7" Type="http://schemas.openxmlformats.org/officeDocument/2006/relationships/hyperlink" Target="https://tims.berkeley.edu/login.php?next=%2Ftools%2Fquery%2Findex.php%3Fclear%3Dtrue"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calschls.org/about/the-surveys/#chks" TargetMode="External"/><Relationship Id="rId5" Type="http://schemas.openxmlformats.org/officeDocument/2006/relationships/hyperlink" Target="https://www.cdc.gov/alcohol/fact-sheets/underage-drinking.htm" TargetMode="External"/><Relationship Id="rId4" Type="http://schemas.openxmlformats.org/officeDocument/2006/relationships/hyperlink" Target="https://www.cdc.gov/alcohol/excessive-drinking-data/index.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81CF-71AC-AFCE-F44F-AFC513C78C94}"/>
              </a:ext>
            </a:extLst>
          </p:cNvPr>
          <p:cNvSpPr>
            <a:spLocks noGrp="1"/>
          </p:cNvSpPr>
          <p:nvPr>
            <p:ph type="title"/>
          </p:nvPr>
        </p:nvSpPr>
        <p:spPr>
          <a:xfrm>
            <a:off x="838200" y="17096"/>
            <a:ext cx="10515600" cy="1325563"/>
          </a:xfrm>
        </p:spPr>
        <p:txBody>
          <a:bodyPr>
            <a:normAutofit/>
          </a:bodyPr>
          <a:lstStyle/>
          <a:p>
            <a:r>
              <a:rPr lang="en-US" sz="3200">
                <a:solidFill>
                  <a:schemeClr val="bg1"/>
                </a:solidFill>
                <a:latin typeface="Verdana Pro Black" panose="020B0A04030504040204" pitchFamily="34" charset="0"/>
              </a:rPr>
              <a:t>Crisis Stabilization Unit (32 pt)</a:t>
            </a:r>
            <a:endParaRPr lang="en-US" sz="3200">
              <a:solidFill>
                <a:schemeClr val="bg1"/>
              </a:solidFill>
            </a:endParaRPr>
          </a:p>
        </p:txBody>
      </p:sp>
      <p:pic>
        <p:nvPicPr>
          <p:cNvPr id="4" name="Picture 3" descr="Shape&#10;&#10;Description automatically generated">
            <a:extLst>
              <a:ext uri="{FF2B5EF4-FFF2-40B4-BE49-F238E27FC236}">
                <a16:creationId xmlns:a16="http://schemas.microsoft.com/office/drawing/2014/main" id="{EDB8473A-C706-4C61-89FF-E8370610D8D5}"/>
              </a:ext>
            </a:extLst>
          </p:cNvPr>
          <p:cNvPicPr>
            <a:picLocks noChangeAspect="1"/>
          </p:cNvPicPr>
          <p:nvPr/>
        </p:nvPicPr>
        <p:blipFill rotWithShape="1">
          <a:blip r:embed="rId2">
            <a:extLst>
              <a:ext uri="{28A0092B-C50C-407E-A947-70E740481C1C}">
                <a14:useLocalDpi xmlns:a14="http://schemas.microsoft.com/office/drawing/2010/main" val="0"/>
              </a:ext>
            </a:extLst>
          </a:blip>
          <a:srcRect b="82845"/>
          <a:stretch/>
        </p:blipFill>
        <p:spPr bwMode="auto">
          <a:xfrm>
            <a:off x="0" y="0"/>
            <a:ext cx="11087100" cy="2716579"/>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9C968C72-B7CF-24C5-1684-64E0C39B2FEF}"/>
              </a:ext>
            </a:extLst>
          </p:cNvPr>
          <p:cNvSpPr txBox="1"/>
          <p:nvPr/>
        </p:nvSpPr>
        <p:spPr>
          <a:xfrm>
            <a:off x="1798320" y="1854891"/>
            <a:ext cx="859536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Verdana Pro Black" panose="020B0A04030504040204" pitchFamily="34" charset="0"/>
                <a:ea typeface="+mn-ea"/>
                <a:cs typeface="+mn-cs"/>
              </a:rPr>
              <a:t>BINGE AND UNDERAGE DRINKING REPORT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Verdana Pro Black" panose="020B0A0403050404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Helvetica" panose="020B0604020202020204" pitchFamily="34" charset="0"/>
                <a:cs typeface="Helvetica" panose="020B0604020202020204" pitchFamily="34" charset="0"/>
              </a:rPr>
              <a:t>2025 Update</a:t>
            </a:r>
            <a:endParaRPr kumimoji="0" lang="en-US" sz="2400" b="0" i="0" u="none" strike="noStrike" kern="1200" cap="none" spc="0" normalizeH="0" baseline="0" noProof="0" dirty="0">
              <a:ln>
                <a:noFill/>
              </a:ln>
              <a:solidFill>
                <a:prstClr val="black"/>
              </a:solidFill>
              <a:effectLst/>
              <a:uLnTx/>
              <a:uFillTx/>
              <a:latin typeface="Helvetica" panose="020B0604020202020204" pitchFamily="34" charset="0"/>
              <a:cs typeface="Helvetica" panose="020B0604020202020204" pitchFamily="34" charset="0"/>
            </a:endParaRPr>
          </a:p>
        </p:txBody>
      </p:sp>
      <p:sp>
        <p:nvSpPr>
          <p:cNvPr id="11" name="TextBox 10">
            <a:extLst>
              <a:ext uri="{FF2B5EF4-FFF2-40B4-BE49-F238E27FC236}">
                <a16:creationId xmlns:a16="http://schemas.microsoft.com/office/drawing/2014/main" id="{6F5CCD15-5D22-72AE-11B8-96CD3688D8D9}"/>
              </a:ext>
            </a:extLst>
          </p:cNvPr>
          <p:cNvSpPr txBox="1"/>
          <p:nvPr/>
        </p:nvSpPr>
        <p:spPr>
          <a:xfrm>
            <a:off x="2433320" y="4161855"/>
            <a:ext cx="732536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Prepared by County of San Diego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 Health and Human Services Agency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Helvetica" panose="020B0604020202020204" pitchFamily="34" charset="0"/>
                <a:cs typeface="Helvetica" panose="020B0604020202020204" pitchFamily="34" charset="0"/>
              </a:rPr>
              <a:t>Behavioral Health Services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Population</a:t>
            </a:r>
            <a:r>
              <a:rPr lang="en-US" dirty="0">
                <a:solidFill>
                  <a:prstClr val="black"/>
                </a:solidFill>
                <a:latin typeface="Helvetica" panose="020B0604020202020204" pitchFamily="34" charset="0"/>
                <a:cs typeface="Helvetica" panose="020B0604020202020204" pitchFamily="34" charset="0"/>
              </a:rPr>
              <a:t> Health Unit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p:txBody>
      </p:sp>
      <p:pic>
        <p:nvPicPr>
          <p:cNvPr id="5" name="Picture 4" descr="Shape&#10;&#10;Description automatically generated">
            <a:extLst>
              <a:ext uri="{FF2B5EF4-FFF2-40B4-BE49-F238E27FC236}">
                <a16:creationId xmlns:a16="http://schemas.microsoft.com/office/drawing/2014/main" id="{073BEFA7-63EF-D424-F6A0-29A9FBF6A0D5}"/>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3596638" y="4877724"/>
            <a:ext cx="8595361" cy="1963023"/>
          </a:xfrm>
          <a:prstGeom prst="rect">
            <a:avLst/>
          </a:prstGeom>
          <a:ln>
            <a:noFill/>
          </a:ln>
          <a:extLst>
            <a:ext uri="{53640926-AAD7-44D8-BBD7-CCE9431645EC}">
              <a14:shadowObscured xmlns:a14="http://schemas.microsoft.com/office/drawing/2010/main"/>
            </a:ext>
          </a:extLst>
        </p:spPr>
      </p:pic>
      <p:grpSp>
        <p:nvGrpSpPr>
          <p:cNvPr id="16" name="Group 15">
            <a:extLst>
              <a:ext uri="{FF2B5EF4-FFF2-40B4-BE49-F238E27FC236}">
                <a16:creationId xmlns:a16="http://schemas.microsoft.com/office/drawing/2014/main" id="{D97C3552-5A42-4ECE-AC62-5CCD8FC1CE0E}"/>
              </a:ext>
            </a:extLst>
          </p:cNvPr>
          <p:cNvGrpSpPr/>
          <p:nvPr/>
        </p:nvGrpSpPr>
        <p:grpSpPr>
          <a:xfrm>
            <a:off x="3649373" y="5566253"/>
            <a:ext cx="4893255" cy="1274651"/>
            <a:chOff x="2399234" y="5566253"/>
            <a:chExt cx="4893255" cy="1274651"/>
          </a:xfrm>
        </p:grpSpPr>
        <p:pic>
          <p:nvPicPr>
            <p:cNvPr id="7" name="Picture 6" descr="A black and white logo&#10;&#10;Description automatically generated">
              <a:extLst>
                <a:ext uri="{FF2B5EF4-FFF2-40B4-BE49-F238E27FC236}">
                  <a16:creationId xmlns:a16="http://schemas.microsoft.com/office/drawing/2014/main" id="{1FDE201F-C591-B2C6-C324-A40F927828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9511" y="5709376"/>
              <a:ext cx="2392978" cy="988404"/>
            </a:xfrm>
            <a:prstGeom prst="rect">
              <a:avLst/>
            </a:prstGeom>
          </p:spPr>
        </p:pic>
        <p:pic>
          <p:nvPicPr>
            <p:cNvPr id="13" name="Picture 12">
              <a:extLst>
                <a:ext uri="{FF2B5EF4-FFF2-40B4-BE49-F238E27FC236}">
                  <a16:creationId xmlns:a16="http://schemas.microsoft.com/office/drawing/2014/main" id="{648C23AC-D11A-4524-99B1-F8B2591914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9234" y="5566253"/>
              <a:ext cx="2500277" cy="1274651"/>
            </a:xfrm>
            <a:prstGeom prst="rect">
              <a:avLst/>
            </a:prstGeom>
          </p:spPr>
        </p:pic>
      </p:grpSp>
    </p:spTree>
    <p:extLst>
      <p:ext uri="{BB962C8B-B14F-4D97-AF65-F5344CB8AC3E}">
        <p14:creationId xmlns:p14="http://schemas.microsoft.com/office/powerpoint/2010/main" val="2559312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4D2EB0-4DE2-59A1-7484-F9B7ECD409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EBEBC-D1A4-92B8-2C7E-D8D311F7527B}"/>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E1D08C89-E31C-3A9E-427C-8AB55FFD107D}"/>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C780679C-1826-1E5C-25D5-45BCBD82F745}"/>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FEE8BC6F-AAAA-AEF7-3742-5F1C6A13A921}"/>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BF7580BE-FEB1-7C53-5C9B-B46BA8DDA859}"/>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bg1"/>
                </a:solidFill>
                <a:uLnTx/>
                <a:uFillTx/>
                <a:latin typeface="Verdana Pro Black" panose="020B0A04030504040204" pitchFamily="34" charset="0"/>
                <a:ea typeface="+mj-ea"/>
                <a:cs typeface="+mj-cs"/>
              </a:rPr>
              <a:t>Alcohol-Related Motor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bg1"/>
                </a:solidFill>
                <a:uLnTx/>
                <a:uFillTx/>
                <a:latin typeface="Verdana Pro Black" panose="020B0A04030504040204" pitchFamily="34" charset="0"/>
                <a:ea typeface="+mj-ea"/>
                <a:cs typeface="+mj-cs"/>
              </a:rPr>
              <a:t>Vehicle Injury Collisions</a:t>
            </a:r>
            <a:endParaRPr kumimoji="0" lang="en-US" sz="2800" b="0" i="0" u="none" strike="noStrike" kern="1200" cap="none" spc="0" normalizeH="0" baseline="0" noProof="0" dirty="0">
              <a:ln>
                <a:noFill/>
              </a:ln>
              <a:solidFill>
                <a:schemeClr val="bg1"/>
              </a:solidFill>
              <a:uLnTx/>
              <a:uFillTx/>
              <a:latin typeface="Calibri Light" panose="020F0302020204030204"/>
              <a:ea typeface="+mj-ea"/>
              <a:cs typeface="+mj-cs"/>
            </a:endParaRPr>
          </a:p>
        </p:txBody>
      </p:sp>
      <p:pic>
        <p:nvPicPr>
          <p:cNvPr id="9" name="Picture 8" descr="Shape&#10;&#10;Description automatically generated">
            <a:extLst>
              <a:ext uri="{FF2B5EF4-FFF2-40B4-BE49-F238E27FC236}">
                <a16:creationId xmlns:a16="http://schemas.microsoft.com/office/drawing/2014/main" id="{8FBFA726-66D0-5ACB-14B4-DAE75BFF38FD}"/>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graphicFrame>
        <p:nvGraphicFramePr>
          <p:cNvPr id="3" name="Table 2">
            <a:extLst>
              <a:ext uri="{FF2B5EF4-FFF2-40B4-BE49-F238E27FC236}">
                <a16:creationId xmlns:a16="http://schemas.microsoft.com/office/drawing/2014/main" id="{18386ED1-919E-B85D-351D-8E42E0B037CC}"/>
              </a:ext>
            </a:extLst>
          </p:cNvPr>
          <p:cNvGraphicFramePr>
            <a:graphicFrameLocks noGrp="1"/>
          </p:cNvGraphicFramePr>
          <p:nvPr>
            <p:extLst>
              <p:ext uri="{D42A27DB-BD31-4B8C-83A1-F6EECF244321}">
                <p14:modId xmlns:p14="http://schemas.microsoft.com/office/powerpoint/2010/main" val="1483280166"/>
              </p:ext>
            </p:extLst>
          </p:nvPr>
        </p:nvGraphicFramePr>
        <p:xfrm>
          <a:off x="261257" y="1417717"/>
          <a:ext cx="11654818" cy="3011132"/>
        </p:xfrm>
        <a:graphic>
          <a:graphicData uri="http://schemas.openxmlformats.org/drawingml/2006/table">
            <a:tbl>
              <a:tblPr>
                <a:tableStyleId>{F5AB1C69-6EDB-4FF4-983F-18BD219EF322}</a:tableStyleId>
              </a:tblPr>
              <a:tblGrid>
                <a:gridCol w="2509594">
                  <a:extLst>
                    <a:ext uri="{9D8B030D-6E8A-4147-A177-3AD203B41FA5}">
                      <a16:colId xmlns:a16="http://schemas.microsoft.com/office/drawing/2014/main" val="3543453865"/>
                    </a:ext>
                  </a:extLst>
                </a:gridCol>
                <a:gridCol w="831384">
                  <a:extLst>
                    <a:ext uri="{9D8B030D-6E8A-4147-A177-3AD203B41FA5}">
                      <a16:colId xmlns:a16="http://schemas.microsoft.com/office/drawing/2014/main" val="2412974747"/>
                    </a:ext>
                  </a:extLst>
                </a:gridCol>
                <a:gridCol w="831384">
                  <a:extLst>
                    <a:ext uri="{9D8B030D-6E8A-4147-A177-3AD203B41FA5}">
                      <a16:colId xmlns:a16="http://schemas.microsoft.com/office/drawing/2014/main" val="1588680352"/>
                    </a:ext>
                  </a:extLst>
                </a:gridCol>
                <a:gridCol w="831384">
                  <a:extLst>
                    <a:ext uri="{9D8B030D-6E8A-4147-A177-3AD203B41FA5}">
                      <a16:colId xmlns:a16="http://schemas.microsoft.com/office/drawing/2014/main" val="4103094721"/>
                    </a:ext>
                  </a:extLst>
                </a:gridCol>
                <a:gridCol w="831384">
                  <a:extLst>
                    <a:ext uri="{9D8B030D-6E8A-4147-A177-3AD203B41FA5}">
                      <a16:colId xmlns:a16="http://schemas.microsoft.com/office/drawing/2014/main" val="2790774201"/>
                    </a:ext>
                  </a:extLst>
                </a:gridCol>
                <a:gridCol w="831384">
                  <a:extLst>
                    <a:ext uri="{9D8B030D-6E8A-4147-A177-3AD203B41FA5}">
                      <a16:colId xmlns:a16="http://schemas.microsoft.com/office/drawing/2014/main" val="432211655"/>
                    </a:ext>
                  </a:extLst>
                </a:gridCol>
                <a:gridCol w="831384">
                  <a:extLst>
                    <a:ext uri="{9D8B030D-6E8A-4147-A177-3AD203B41FA5}">
                      <a16:colId xmlns:a16="http://schemas.microsoft.com/office/drawing/2014/main" val="2310891367"/>
                    </a:ext>
                  </a:extLst>
                </a:gridCol>
                <a:gridCol w="831384">
                  <a:extLst>
                    <a:ext uri="{9D8B030D-6E8A-4147-A177-3AD203B41FA5}">
                      <a16:colId xmlns:a16="http://schemas.microsoft.com/office/drawing/2014/main" val="3332163237"/>
                    </a:ext>
                  </a:extLst>
                </a:gridCol>
                <a:gridCol w="831384">
                  <a:extLst>
                    <a:ext uri="{9D8B030D-6E8A-4147-A177-3AD203B41FA5}">
                      <a16:colId xmlns:a16="http://schemas.microsoft.com/office/drawing/2014/main" val="2174009465"/>
                    </a:ext>
                  </a:extLst>
                </a:gridCol>
                <a:gridCol w="831384">
                  <a:extLst>
                    <a:ext uri="{9D8B030D-6E8A-4147-A177-3AD203B41FA5}">
                      <a16:colId xmlns:a16="http://schemas.microsoft.com/office/drawing/2014/main" val="1244203767"/>
                    </a:ext>
                  </a:extLst>
                </a:gridCol>
                <a:gridCol w="831384">
                  <a:extLst>
                    <a:ext uri="{9D8B030D-6E8A-4147-A177-3AD203B41FA5}">
                      <a16:colId xmlns:a16="http://schemas.microsoft.com/office/drawing/2014/main" val="239731664"/>
                    </a:ext>
                  </a:extLst>
                </a:gridCol>
                <a:gridCol w="831384">
                  <a:extLst>
                    <a:ext uri="{9D8B030D-6E8A-4147-A177-3AD203B41FA5}">
                      <a16:colId xmlns:a16="http://schemas.microsoft.com/office/drawing/2014/main" val="218981715"/>
                    </a:ext>
                  </a:extLst>
                </a:gridCol>
              </a:tblGrid>
              <a:tr h="242435">
                <a:tc gridSpan="12">
                  <a:txBody>
                    <a:bodyPr/>
                    <a:lstStyle/>
                    <a:p>
                      <a:pPr algn="ctr" fontAlgn="ctr"/>
                      <a:r>
                        <a:rPr lang="en-US" sz="1400" b="1" u="none" strike="noStrike" dirty="0">
                          <a:effectLst/>
                        </a:rPr>
                        <a:t>Alcohol-Related Motor Vehicle Injuries and Deaths from 2019 to 2023 Occurring on San Diego County's Public Roads</a:t>
                      </a:r>
                      <a:endParaRPr lang="en-US" sz="140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100" b="0" i="0" u="none" strike="noStrike" dirty="0">
                        <a:solidFill>
                          <a:srgbClr val="000000"/>
                        </a:solidFill>
                        <a:effectLst/>
                        <a:latin typeface="Calibri" panose="020F0502020204030204" pitchFamily="34" charset="0"/>
                      </a:endParaRPr>
                    </a:p>
                  </a:txBody>
                  <a:tcPr marL="2832" marR="2832" marT="2832" marB="0" anchor="b"/>
                </a:tc>
                <a:extLst>
                  <a:ext uri="{0D108BD9-81ED-4DB2-BD59-A6C34878D82A}">
                    <a16:rowId xmlns:a16="http://schemas.microsoft.com/office/drawing/2014/main" val="2673063667"/>
                  </a:ext>
                </a:extLst>
              </a:tr>
              <a:tr h="214065">
                <a:tc rowSpan="2">
                  <a:txBody>
                    <a:bodyPr/>
                    <a:lstStyle/>
                    <a:p>
                      <a:pPr algn="ctr" fontAlgn="ctr"/>
                      <a:r>
                        <a:rPr lang="en-US" sz="1050" b="1" u="none" strike="noStrike" dirty="0">
                          <a:effectLst/>
                        </a:rPr>
                        <a:t>Category</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2">
                  <a:txBody>
                    <a:bodyPr/>
                    <a:lstStyle/>
                    <a:p>
                      <a:pPr algn="ctr" fontAlgn="ctr"/>
                      <a:r>
                        <a:rPr lang="en-US" sz="1050" b="1" u="none" strike="noStrike" dirty="0">
                          <a:effectLst/>
                        </a:rPr>
                        <a:t>2019</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dirty="0"/>
                    </a:p>
                  </a:txBody>
                  <a:tcPr marL="2832" marR="2832" marT="2832" marB="0" anchor="ctr">
                    <a:lnT w="12700" cap="flat" cmpd="sng" algn="ctr">
                      <a:solidFill>
                        <a:schemeClr val="tx1"/>
                      </a:solidFill>
                      <a:prstDash val="solid"/>
                      <a:round/>
                      <a:headEnd type="none" w="med" len="med"/>
                      <a:tailEnd type="none" w="med" len="med"/>
                    </a:lnT>
                  </a:tcPr>
                </a:tc>
                <a:tc gridSpan="2">
                  <a:txBody>
                    <a:bodyPr/>
                    <a:lstStyle/>
                    <a:p>
                      <a:pPr algn="ctr" fontAlgn="ctr"/>
                      <a:r>
                        <a:rPr lang="en-US" sz="1050" b="1" u="none" strike="noStrike" dirty="0">
                          <a:effectLst/>
                        </a:rPr>
                        <a:t>2020 </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dirty="0"/>
                    </a:p>
                  </a:txBody>
                  <a:tcPr marL="2832" marR="2832" marT="2832" marB="0" anchor="ctr">
                    <a:lnT w="12700" cap="flat" cmpd="sng" algn="ctr">
                      <a:solidFill>
                        <a:schemeClr val="tx1"/>
                      </a:solidFill>
                      <a:prstDash val="solid"/>
                      <a:round/>
                      <a:headEnd type="none" w="med" len="med"/>
                      <a:tailEnd type="none" w="med" len="med"/>
                    </a:lnT>
                  </a:tcPr>
                </a:tc>
                <a:tc gridSpan="2">
                  <a:txBody>
                    <a:bodyPr/>
                    <a:lstStyle/>
                    <a:p>
                      <a:pPr algn="ctr" fontAlgn="ctr"/>
                      <a:r>
                        <a:rPr lang="en-US" sz="1050" b="1" u="none" strike="noStrike" dirty="0">
                          <a:effectLst/>
                        </a:rPr>
                        <a:t>2021 </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dirty="0"/>
                    </a:p>
                  </a:txBody>
                  <a:tcPr marL="2832" marR="2832" marT="2832" marB="0" anchor="ctr">
                    <a:lnT w="12700" cap="flat" cmpd="sng" algn="ctr">
                      <a:solidFill>
                        <a:schemeClr val="tx1"/>
                      </a:solidFill>
                      <a:prstDash val="solid"/>
                      <a:round/>
                      <a:headEnd type="none" w="med" len="med"/>
                      <a:tailEnd type="none" w="med" len="med"/>
                    </a:lnT>
                  </a:tcPr>
                </a:tc>
                <a:tc gridSpan="2">
                  <a:txBody>
                    <a:bodyPr/>
                    <a:lstStyle/>
                    <a:p>
                      <a:pPr algn="ctr" fontAlgn="ctr"/>
                      <a:r>
                        <a:rPr lang="en-US" sz="1050" b="1" u="none" strike="noStrike" dirty="0">
                          <a:effectLst/>
                        </a:rPr>
                        <a:t>2022 </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dirty="0"/>
                    </a:p>
                  </a:txBody>
                  <a:tcPr marL="2832" marR="2832" marT="2832" marB="0" anchor="ctr">
                    <a:lnT w="12700" cap="flat" cmpd="sng" algn="ctr">
                      <a:solidFill>
                        <a:schemeClr val="tx1"/>
                      </a:solidFill>
                      <a:prstDash val="solid"/>
                      <a:round/>
                      <a:headEnd type="none" w="med" len="med"/>
                      <a:tailEnd type="none" w="med" len="med"/>
                    </a:lnT>
                  </a:tcPr>
                </a:tc>
                <a:tc gridSpan="2">
                  <a:txBody>
                    <a:bodyPr/>
                    <a:lstStyle/>
                    <a:p>
                      <a:pPr algn="ctr" fontAlgn="ctr"/>
                      <a:r>
                        <a:rPr lang="en-US" sz="1050" b="1" u="none" strike="noStrike" dirty="0">
                          <a:effectLst/>
                        </a:rPr>
                        <a:t>2023* </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dirty="0"/>
                    </a:p>
                  </a:txBody>
                  <a:tcPr marL="2832" marR="2832" marT="2832" marB="0" anchor="ctr">
                    <a:lnT w="12700" cap="flat" cmpd="sng" algn="ctr">
                      <a:solidFill>
                        <a:schemeClr val="tx1"/>
                      </a:solidFill>
                      <a:prstDash val="solid"/>
                      <a:round/>
                      <a:headEnd type="none" w="med" len="med"/>
                      <a:tailEnd type="none" w="med" len="med"/>
                    </a:lnT>
                  </a:tcPr>
                </a:tc>
                <a:tc rowSpan="2">
                  <a:txBody>
                    <a:bodyPr/>
                    <a:lstStyle/>
                    <a:p>
                      <a:pPr algn="ctr" fontAlgn="ctr"/>
                      <a:r>
                        <a:rPr lang="en-US" sz="1050" b="1" u="none" strike="noStrike" dirty="0">
                          <a:effectLst/>
                        </a:rPr>
                        <a:t>Trend 2019-2023</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83818994"/>
                  </a:ext>
                </a:extLst>
              </a:tr>
              <a:tr h="222463">
                <a:tc vMerge="1">
                  <a:txBody>
                    <a:bodyPr/>
                    <a:lstStyle/>
                    <a:p>
                      <a:endParaRPr lang="en-US"/>
                    </a:p>
                  </a:txBody>
                  <a:tcPr/>
                </a:tc>
                <a:tc>
                  <a:txBody>
                    <a:bodyPr/>
                    <a:lstStyle/>
                    <a:p>
                      <a:pPr algn="ctr" fontAlgn="ctr"/>
                      <a:r>
                        <a:rPr lang="en-US" sz="1050" b="1" u="none" strike="noStrike" dirty="0">
                          <a:effectLst/>
                        </a:rPr>
                        <a:t>Count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Percent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Count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Percent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Count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Percent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Count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Percent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Count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50" b="1" u="none" strike="noStrike" dirty="0">
                          <a:effectLst/>
                        </a:rPr>
                        <a:t>Percent</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US"/>
                    </a:p>
                  </a:txBody>
                  <a:tcPr/>
                </a:tc>
                <a:extLst>
                  <a:ext uri="{0D108BD9-81ED-4DB2-BD59-A6C34878D82A}">
                    <a16:rowId xmlns:a16="http://schemas.microsoft.com/office/drawing/2014/main" val="1801881967"/>
                  </a:ext>
                </a:extLst>
              </a:tr>
              <a:tr h="396263">
                <a:tc>
                  <a:txBody>
                    <a:bodyPr/>
                    <a:lstStyle/>
                    <a:p>
                      <a:pPr algn="ctr" fontAlgn="ctr"/>
                      <a:r>
                        <a:rPr lang="en-US" sz="1050" b="1" u="none" strike="noStrike" dirty="0">
                          <a:solidFill>
                            <a:schemeClr val="accent6">
                              <a:lumMod val="75000"/>
                            </a:schemeClr>
                          </a:solidFill>
                          <a:effectLst/>
                        </a:rPr>
                        <a:t>Drinking Drivers</a:t>
                      </a:r>
                      <a:r>
                        <a:rPr lang="en-US" sz="1050" b="1" u="none" strike="noStrike" baseline="30000" dirty="0">
                          <a:solidFill>
                            <a:schemeClr val="accent6">
                              <a:lumMod val="75000"/>
                            </a:schemeClr>
                          </a:solidFill>
                          <a:effectLst/>
                        </a:rPr>
                        <a:t>1</a:t>
                      </a:r>
                      <a:r>
                        <a:rPr lang="en-US" sz="1050" b="1" u="none" strike="noStrike" dirty="0">
                          <a:solidFill>
                            <a:schemeClr val="accent6">
                              <a:lumMod val="75000"/>
                            </a:schemeClr>
                          </a:solidFill>
                          <a:effectLst/>
                        </a:rPr>
                        <a:t> </a:t>
                      </a:r>
                      <a:r>
                        <a:rPr lang="en-US" sz="1050" u="none" strike="noStrike" dirty="0">
                          <a:effectLst/>
                        </a:rPr>
                        <a:t>Involved in Motor Vehicle Collisions</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dirty="0">
                          <a:effectLst/>
                        </a:rPr>
                        <a:t>1,756</a:t>
                      </a:r>
                      <a:endParaRPr lang="en-US" sz="1050" b="0" i="0" u="none" strike="noStrike" dirty="0">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dirty="0">
                          <a:effectLst/>
                        </a:rPr>
                        <a:t>6.7%</a:t>
                      </a:r>
                      <a:endParaRPr lang="en-US" sz="1050" b="0" i="0" u="none" strike="noStrike" dirty="0">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dirty="0">
                          <a:effectLst/>
                        </a:rPr>
                        <a:t>2,031</a:t>
                      </a:r>
                      <a:endParaRPr lang="en-US" sz="1050" b="0" i="0" u="none" strike="noStrike" dirty="0">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dirty="0">
                          <a:effectLst/>
                        </a:rPr>
                        <a:t>10.7%</a:t>
                      </a:r>
                      <a:endParaRPr lang="en-US" sz="1050" b="0" i="0" u="none" strike="noStrike" dirty="0">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dirty="0">
                          <a:effectLst/>
                        </a:rPr>
                        <a:t>2,469</a:t>
                      </a:r>
                      <a:endParaRPr lang="en-US" sz="1050" b="0" i="0" u="none" strike="noStrike" dirty="0">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10.6%</a:t>
                      </a:r>
                      <a:endParaRPr lang="en-US" sz="1050" b="0" i="0" u="none" strike="noStrike">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1,868</a:t>
                      </a:r>
                      <a:endParaRPr lang="en-US" sz="1050" b="0" i="0" u="none" strike="noStrike">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8.2%</a:t>
                      </a:r>
                      <a:endParaRPr lang="en-US" sz="1050" b="0" i="0" u="none" strike="noStrike">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1,981</a:t>
                      </a:r>
                      <a:endParaRPr lang="en-US" sz="1050" b="0" i="0" u="none" strike="noStrike">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ctr"/>
                      <a:r>
                        <a:rPr lang="en-US" sz="1050" u="none" strike="noStrike">
                          <a:effectLst/>
                        </a:rPr>
                        <a:t>8.2%</a:t>
                      </a:r>
                      <a:endParaRPr lang="en-US" sz="1050" b="0" i="0" u="none" strike="noStrike">
                        <a:solidFill>
                          <a:srgbClr val="000000"/>
                        </a:solidFill>
                        <a:effectLst/>
                        <a:latin typeface="Calibri" panose="020F0502020204030204" pitchFamily="34" charset="0"/>
                      </a:endParaRPr>
                    </a:p>
                  </a:txBody>
                  <a:tcPr marL="2832" marR="2832" marT="2832" marB="0" anchor="ctr">
                    <a:lnT w="12700" cap="flat" cmpd="sng" algn="ctr">
                      <a:solidFill>
                        <a:schemeClr val="tx1"/>
                      </a:solidFill>
                      <a:prstDash val="solid"/>
                      <a:round/>
                      <a:headEnd type="none" w="med" len="med"/>
                      <a:tailEnd type="none" w="med" len="med"/>
                    </a:lnT>
                  </a:tcPr>
                </a:tc>
                <a:tc>
                  <a:txBody>
                    <a:bodyPr/>
                    <a:lstStyle/>
                    <a:p>
                      <a:pPr algn="ctr" fontAlgn="b"/>
                      <a:r>
                        <a:rPr lang="en-US" sz="1050" b="1" u="none" strike="noStrike" dirty="0">
                          <a:solidFill>
                            <a:srgbClr val="FF0000"/>
                          </a:solidFill>
                          <a:effectLst/>
                        </a:rPr>
                        <a:t>+22.6%</a:t>
                      </a:r>
                      <a:endParaRPr lang="en-US" sz="1050" b="1" i="0" u="none" strike="noStrike" dirty="0">
                        <a:solidFill>
                          <a:srgbClr val="FF0000"/>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83851819"/>
                  </a:ext>
                </a:extLst>
              </a:tr>
              <a:tr h="423512">
                <a:tc>
                  <a:txBody>
                    <a:bodyPr/>
                    <a:lstStyle/>
                    <a:p>
                      <a:pPr algn="ctr" fontAlgn="ctr"/>
                      <a:r>
                        <a:rPr lang="en-US" sz="1050" b="1" u="none" strike="noStrike" dirty="0">
                          <a:solidFill>
                            <a:schemeClr val="accent6">
                              <a:lumMod val="75000"/>
                            </a:schemeClr>
                          </a:solidFill>
                          <a:effectLst/>
                        </a:rPr>
                        <a:t>Underage Drinking Drivers</a:t>
                      </a:r>
                      <a:r>
                        <a:rPr lang="en-US" sz="1050" b="1" u="none" strike="noStrike" baseline="30000" dirty="0">
                          <a:solidFill>
                            <a:schemeClr val="accent6">
                              <a:lumMod val="75000"/>
                            </a:schemeClr>
                          </a:solidFill>
                          <a:effectLst/>
                        </a:rPr>
                        <a:t>1</a:t>
                      </a:r>
                      <a:r>
                        <a:rPr lang="en-US" sz="1050" b="1" u="none" strike="noStrike" dirty="0">
                          <a:solidFill>
                            <a:schemeClr val="accent6">
                              <a:lumMod val="75000"/>
                            </a:schemeClr>
                          </a:solidFill>
                          <a:effectLst/>
                        </a:rPr>
                        <a:t> </a:t>
                      </a:r>
                      <a:r>
                        <a:rPr lang="en-US" sz="1050" u="none" strike="noStrike" dirty="0">
                          <a:effectLst/>
                        </a:rPr>
                        <a:t>Involved in Motor Vehicle Collisions (&lt;21 years old)</a:t>
                      </a:r>
                      <a:endParaRPr lang="en-US" sz="1050" b="1"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dirty="0">
                          <a:effectLst/>
                        </a:rPr>
                        <a:t>95</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0.4%</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156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0.8%</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153</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0.7%</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118</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0.5%</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168</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0.6%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b"/>
                      <a:r>
                        <a:rPr lang="en-US" sz="1050" b="1" u="none" strike="noStrike" dirty="0">
                          <a:solidFill>
                            <a:srgbClr val="FF0000"/>
                          </a:solidFill>
                          <a:effectLst/>
                        </a:rPr>
                        <a:t>+65.8%</a:t>
                      </a:r>
                      <a:endParaRPr lang="en-US" sz="1050" b="1" i="0" u="none" strike="noStrike" dirty="0">
                        <a:solidFill>
                          <a:srgbClr val="FF0000"/>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0095460"/>
                  </a:ext>
                </a:extLst>
              </a:tr>
              <a:tr h="404261">
                <a:tc>
                  <a:txBody>
                    <a:bodyPr/>
                    <a:lstStyle/>
                    <a:p>
                      <a:pPr algn="ctr" fontAlgn="ctr"/>
                      <a:r>
                        <a:rPr lang="en-US" sz="1050" u="none" strike="noStrike" dirty="0">
                          <a:effectLst/>
                        </a:rPr>
                        <a:t>Those Involved in a </a:t>
                      </a:r>
                      <a:r>
                        <a:rPr lang="en-US" sz="1050" b="1" u="none" strike="noStrike" dirty="0">
                          <a:solidFill>
                            <a:schemeClr val="accent6">
                              <a:lumMod val="75000"/>
                            </a:schemeClr>
                          </a:solidFill>
                          <a:effectLst/>
                        </a:rPr>
                        <a:t>Drinking &amp; Driving </a:t>
                      </a:r>
                      <a:r>
                        <a:rPr lang="en-US" sz="1050" u="none" strike="noStrike" dirty="0">
                          <a:effectLst/>
                        </a:rPr>
                        <a:t>Collision Who Were </a:t>
                      </a:r>
                      <a:r>
                        <a:rPr lang="en-US" sz="1050" b="1" u="none" strike="noStrike" dirty="0">
                          <a:solidFill>
                            <a:schemeClr val="accent6">
                              <a:lumMod val="75000"/>
                            </a:schemeClr>
                          </a:solidFill>
                          <a:effectLst/>
                        </a:rPr>
                        <a:t>Killed</a:t>
                      </a:r>
                      <a:r>
                        <a:rPr lang="en-US" sz="1050" b="1" u="none" strike="noStrike" baseline="30000" dirty="0">
                          <a:solidFill>
                            <a:schemeClr val="accent6">
                              <a:lumMod val="75000"/>
                            </a:schemeClr>
                          </a:solidFill>
                          <a:effectLst/>
                        </a:rPr>
                        <a:t>2</a:t>
                      </a:r>
                      <a:endParaRPr lang="en-US" sz="1050" b="1" i="0" u="none" strike="noStrike" dirty="0">
                        <a:solidFill>
                          <a:schemeClr val="accent6">
                            <a:lumMod val="75000"/>
                          </a:schemeClr>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dirty="0">
                          <a:effectLst/>
                        </a:rPr>
                        <a:t>51</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2.6%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82</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4.0%</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88</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3.6%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53</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2.3%</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53</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2.1%</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b"/>
                      <a:r>
                        <a:rPr lang="en-US" sz="1050" b="1" u="none" strike="noStrike" dirty="0">
                          <a:solidFill>
                            <a:schemeClr val="accent6">
                              <a:lumMod val="75000"/>
                            </a:schemeClr>
                          </a:solidFill>
                          <a:effectLst/>
                        </a:rPr>
                        <a:t>-18.4%</a:t>
                      </a:r>
                      <a:endParaRPr lang="en-US" sz="1050" b="1" i="0" u="none" strike="noStrike" dirty="0">
                        <a:solidFill>
                          <a:schemeClr val="accent6">
                            <a:lumMod val="75000"/>
                          </a:schemeClr>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04943563"/>
                  </a:ext>
                </a:extLst>
              </a:tr>
              <a:tr h="442762">
                <a:tc>
                  <a:txBody>
                    <a:bodyPr/>
                    <a:lstStyle/>
                    <a:p>
                      <a:pPr algn="ctr" fontAlgn="ctr"/>
                      <a:r>
                        <a:rPr lang="en-US" sz="1050" u="none" strike="noStrike" dirty="0">
                          <a:effectLst/>
                        </a:rPr>
                        <a:t>Those Involved in a </a:t>
                      </a:r>
                      <a:r>
                        <a:rPr lang="en-US" sz="1050" b="1" u="none" strike="noStrike" dirty="0">
                          <a:solidFill>
                            <a:schemeClr val="accent6">
                              <a:lumMod val="75000"/>
                            </a:schemeClr>
                          </a:solidFill>
                          <a:effectLst/>
                        </a:rPr>
                        <a:t>Drinking &amp; Driving </a:t>
                      </a:r>
                      <a:r>
                        <a:rPr lang="en-US" sz="1050" u="none" strike="noStrike" dirty="0">
                          <a:effectLst/>
                        </a:rPr>
                        <a:t>Collision Who Were </a:t>
                      </a:r>
                      <a:r>
                        <a:rPr lang="en-US" sz="1050" b="1" u="none" strike="noStrike" dirty="0">
                          <a:solidFill>
                            <a:schemeClr val="accent6">
                              <a:lumMod val="75000"/>
                            </a:schemeClr>
                          </a:solidFill>
                          <a:effectLst/>
                        </a:rPr>
                        <a:t>Injured</a:t>
                      </a:r>
                      <a:r>
                        <a:rPr lang="en-US" sz="1050" b="1" u="none" strike="noStrike" baseline="30000" dirty="0">
                          <a:solidFill>
                            <a:schemeClr val="accent6">
                              <a:lumMod val="75000"/>
                            </a:schemeClr>
                          </a:solidFill>
                          <a:effectLst/>
                        </a:rPr>
                        <a:t>2</a:t>
                      </a:r>
                      <a:endParaRPr lang="en-US" sz="1050" b="1" i="0" u="none" strike="noStrike" dirty="0">
                        <a:solidFill>
                          <a:schemeClr val="accent6">
                            <a:lumMod val="75000"/>
                          </a:schemeClr>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1,330</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67.1%</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1,434</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70.6%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1,763</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71.4%</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1,583</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68.7%</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1,654</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67.0%</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b"/>
                      <a:r>
                        <a:rPr lang="en-US" sz="1050" b="1" u="none" strike="noStrike" dirty="0">
                          <a:solidFill>
                            <a:schemeClr val="accent6">
                              <a:lumMod val="75000"/>
                            </a:schemeClr>
                          </a:solidFill>
                          <a:effectLst/>
                        </a:rPr>
                        <a:t>-0.2%</a:t>
                      </a:r>
                      <a:endParaRPr lang="en-US" sz="1050" b="1" i="0" u="none" strike="noStrike" dirty="0">
                        <a:solidFill>
                          <a:schemeClr val="accent6">
                            <a:lumMod val="75000"/>
                          </a:schemeClr>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591952076"/>
                  </a:ext>
                </a:extLst>
              </a:tr>
              <a:tr h="327259">
                <a:tc>
                  <a:txBody>
                    <a:bodyPr/>
                    <a:lstStyle/>
                    <a:p>
                      <a:pPr algn="ctr" fontAlgn="ctr"/>
                      <a:r>
                        <a:rPr lang="en-US" sz="1050" u="none" strike="noStrike" dirty="0">
                          <a:effectLst/>
                        </a:rPr>
                        <a:t>Those </a:t>
                      </a:r>
                      <a:r>
                        <a:rPr lang="en-US" sz="1050" b="1" u="none" strike="noStrike" dirty="0">
                          <a:solidFill>
                            <a:schemeClr val="accent6">
                              <a:lumMod val="75000"/>
                            </a:schemeClr>
                          </a:solidFill>
                          <a:effectLst/>
                        </a:rPr>
                        <a:t>Killed</a:t>
                      </a:r>
                      <a:r>
                        <a:rPr lang="en-US" sz="1050" u="none" strike="noStrike" dirty="0">
                          <a:effectLst/>
                        </a:rPr>
                        <a:t> in </a:t>
                      </a:r>
                      <a:r>
                        <a:rPr lang="en-US" sz="1050" b="1" u="none" strike="noStrike" dirty="0">
                          <a:solidFill>
                            <a:schemeClr val="accent6">
                              <a:lumMod val="75000"/>
                            </a:schemeClr>
                          </a:solidFill>
                          <a:effectLst/>
                        </a:rPr>
                        <a:t>ANY Alcohol-Involved </a:t>
                      </a:r>
                      <a:r>
                        <a:rPr lang="en-US" sz="1050" u="none" strike="noStrike" dirty="0">
                          <a:effectLst/>
                        </a:rPr>
                        <a:t>Collision</a:t>
                      </a:r>
                      <a:r>
                        <a:rPr lang="en-US" sz="1050" b="1" u="none" strike="noStrike" baseline="30000" dirty="0">
                          <a:solidFill>
                            <a:schemeClr val="accent6">
                              <a:lumMod val="75000"/>
                            </a:schemeClr>
                          </a:solidFill>
                          <a:effectLst/>
                        </a:rPr>
                        <a:t>3</a:t>
                      </a:r>
                      <a:endParaRPr lang="en-US" sz="1050" b="0"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tcPr>
                </a:tc>
                <a:tc>
                  <a:txBody>
                    <a:bodyPr/>
                    <a:lstStyle/>
                    <a:p>
                      <a:pPr algn="ctr" fontAlgn="ctr"/>
                      <a:r>
                        <a:rPr lang="en-US" sz="1050" u="none" strike="noStrike">
                          <a:effectLst/>
                        </a:rPr>
                        <a:t>85</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2.5%</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98</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3.1%</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106</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2.7%</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a:effectLst/>
                        </a:rPr>
                        <a:t>70</a:t>
                      </a:r>
                      <a:endParaRPr lang="en-US" sz="1050" b="0" i="0" u="none" strike="noStrike">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1.9%</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76</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ctr"/>
                      <a:r>
                        <a:rPr lang="en-US" sz="1050" u="none" strike="noStrike" dirty="0">
                          <a:effectLst/>
                        </a:rPr>
                        <a:t>2.0%</a:t>
                      </a:r>
                      <a:endParaRPr lang="en-US" sz="1050" b="0" i="0" u="none" strike="noStrike" dirty="0">
                        <a:solidFill>
                          <a:srgbClr val="000000"/>
                        </a:solidFill>
                        <a:effectLst/>
                        <a:latin typeface="Calibri" panose="020F0502020204030204" pitchFamily="34" charset="0"/>
                      </a:endParaRPr>
                    </a:p>
                  </a:txBody>
                  <a:tcPr marL="2832" marR="2832" marT="2832" marB="0" anchor="ctr"/>
                </a:tc>
                <a:tc>
                  <a:txBody>
                    <a:bodyPr/>
                    <a:lstStyle/>
                    <a:p>
                      <a:pPr algn="ctr" fontAlgn="b"/>
                      <a:r>
                        <a:rPr lang="en-US" sz="1050" b="1" u="none" strike="noStrike" dirty="0">
                          <a:solidFill>
                            <a:schemeClr val="accent6">
                              <a:lumMod val="75000"/>
                            </a:schemeClr>
                          </a:solidFill>
                          <a:effectLst/>
                        </a:rPr>
                        <a:t>-18.8%</a:t>
                      </a:r>
                      <a:endParaRPr lang="en-US" sz="1050" b="1" i="0" u="none" strike="noStrike" dirty="0">
                        <a:solidFill>
                          <a:schemeClr val="accent6">
                            <a:lumMod val="75000"/>
                          </a:schemeClr>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80267655"/>
                  </a:ext>
                </a:extLst>
              </a:tr>
              <a:tr h="338112">
                <a:tc>
                  <a:txBody>
                    <a:bodyPr/>
                    <a:lstStyle/>
                    <a:p>
                      <a:pPr algn="ctr" fontAlgn="ctr"/>
                      <a:r>
                        <a:rPr lang="en-US" sz="1050" u="none" strike="noStrike" dirty="0">
                          <a:effectLst/>
                        </a:rPr>
                        <a:t>Those </a:t>
                      </a:r>
                      <a:r>
                        <a:rPr lang="en-US" sz="1050" b="1" u="none" strike="noStrike" dirty="0">
                          <a:solidFill>
                            <a:schemeClr val="accent6">
                              <a:lumMod val="75000"/>
                            </a:schemeClr>
                          </a:solidFill>
                          <a:effectLst/>
                        </a:rPr>
                        <a:t>Injured</a:t>
                      </a:r>
                      <a:r>
                        <a:rPr lang="en-US" sz="1050" u="none" strike="noStrike" dirty="0">
                          <a:effectLst/>
                        </a:rPr>
                        <a:t> in </a:t>
                      </a:r>
                      <a:r>
                        <a:rPr lang="en-US" sz="1050" b="1" u="none" strike="noStrike" dirty="0">
                          <a:solidFill>
                            <a:schemeClr val="accent6">
                              <a:lumMod val="75000"/>
                            </a:schemeClr>
                          </a:solidFill>
                          <a:effectLst/>
                        </a:rPr>
                        <a:t>ANY Alcohol-Involved </a:t>
                      </a:r>
                      <a:r>
                        <a:rPr lang="en-US" sz="1050" u="none" strike="noStrike" dirty="0">
                          <a:effectLst/>
                        </a:rPr>
                        <a:t>Collision</a:t>
                      </a:r>
                      <a:r>
                        <a:rPr lang="en-US" sz="1050" b="1" u="none" strike="noStrike" baseline="30000" dirty="0">
                          <a:solidFill>
                            <a:schemeClr val="accent6">
                              <a:lumMod val="75000"/>
                            </a:schemeClr>
                          </a:solidFill>
                          <a:effectLst/>
                        </a:rPr>
                        <a:t>3</a:t>
                      </a:r>
                      <a:endParaRPr lang="en-US" sz="1050" b="0" i="0" u="none" strike="noStrike" dirty="0">
                        <a:solidFill>
                          <a:srgbClr val="000000"/>
                        </a:solidFill>
                        <a:effectLst/>
                        <a:latin typeface="Calibri" panose="020F0502020204030204" pitchFamily="34" charset="0"/>
                      </a:endParaRPr>
                    </a:p>
                  </a:txBody>
                  <a:tcPr marL="2832" marR="2832" marT="2832"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dirty="0">
                          <a:effectLst/>
                        </a:rPr>
                        <a:t>2,433</a:t>
                      </a:r>
                      <a:endParaRPr lang="en-US" sz="1050" b="0" i="0" u="none" strike="noStrike" dirty="0">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70.5%</a:t>
                      </a:r>
                      <a:endParaRPr lang="en-US" sz="1050" b="0" i="0" u="none" strike="noStrike">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2,164</a:t>
                      </a:r>
                      <a:endParaRPr lang="en-US" sz="1050" b="0" i="0" u="none" strike="noStrike">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69.2%</a:t>
                      </a:r>
                      <a:endParaRPr lang="en-US" sz="1050" b="0" i="0" u="none" strike="noStrike">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2,714</a:t>
                      </a:r>
                      <a:endParaRPr lang="en-US" sz="1050" b="0" i="0" u="none" strike="noStrike">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a:effectLst/>
                        </a:rPr>
                        <a:t>70.0%</a:t>
                      </a:r>
                      <a:endParaRPr lang="en-US" sz="1050" b="0" i="0" u="none" strike="noStrike">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dirty="0">
                          <a:effectLst/>
                        </a:rPr>
                        <a:t>2,536</a:t>
                      </a:r>
                      <a:endParaRPr lang="en-US" sz="1050" b="0" i="0" u="none" strike="noStrike" dirty="0">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dirty="0">
                          <a:effectLst/>
                        </a:rPr>
                        <a:t>69.8%</a:t>
                      </a:r>
                      <a:endParaRPr lang="en-US" sz="1050" b="0" i="0" u="none" strike="noStrike" dirty="0">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dirty="0">
                          <a:effectLst/>
                        </a:rPr>
                        <a:t>2,735</a:t>
                      </a:r>
                      <a:endParaRPr lang="en-US" sz="1050" b="0" i="0" u="none" strike="noStrike" dirty="0">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ctr"/>
                      <a:r>
                        <a:rPr lang="en-US" sz="1050" u="none" strike="noStrike" dirty="0">
                          <a:effectLst/>
                        </a:rPr>
                        <a:t>70.7%</a:t>
                      </a:r>
                      <a:endParaRPr lang="en-US" sz="1050" b="0" i="0" u="none" strike="noStrike" dirty="0">
                        <a:solidFill>
                          <a:srgbClr val="000000"/>
                        </a:solidFill>
                        <a:effectLst/>
                        <a:latin typeface="Calibri" panose="020F0502020204030204" pitchFamily="34" charset="0"/>
                      </a:endParaRPr>
                    </a:p>
                  </a:txBody>
                  <a:tcPr marL="2832" marR="2832" marT="2832" marB="0" anchor="ctr">
                    <a:lnB w="12700" cap="flat" cmpd="sng" algn="ctr">
                      <a:solidFill>
                        <a:schemeClr val="tx1"/>
                      </a:solidFill>
                      <a:prstDash val="solid"/>
                      <a:round/>
                      <a:headEnd type="none" w="med" len="med"/>
                      <a:tailEnd type="none" w="med" len="med"/>
                    </a:lnB>
                  </a:tcPr>
                </a:tc>
                <a:tc>
                  <a:txBody>
                    <a:bodyPr/>
                    <a:lstStyle/>
                    <a:p>
                      <a:pPr algn="ctr" fontAlgn="b"/>
                      <a:r>
                        <a:rPr lang="en-US" sz="1050" b="1" u="none" strike="noStrike" dirty="0">
                          <a:solidFill>
                            <a:srgbClr val="FF0000"/>
                          </a:solidFill>
                          <a:effectLst/>
                        </a:rPr>
                        <a:t>+0.3%</a:t>
                      </a:r>
                      <a:endParaRPr lang="en-US" sz="1050" b="1" i="0" u="none" strike="noStrike" dirty="0">
                        <a:solidFill>
                          <a:srgbClr val="FF0000"/>
                        </a:solidFill>
                        <a:effectLst/>
                        <a:latin typeface="Calibri" panose="020F0502020204030204" pitchFamily="34" charset="0"/>
                      </a:endParaRPr>
                    </a:p>
                  </a:txBody>
                  <a:tcPr marL="2832" marR="2832" marT="2832"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281591"/>
                  </a:ext>
                </a:extLst>
              </a:tr>
            </a:tbl>
          </a:graphicData>
        </a:graphic>
      </p:graphicFrame>
      <p:sp>
        <p:nvSpPr>
          <p:cNvPr id="12" name="Content Placeholder 3">
            <a:extLst>
              <a:ext uri="{FF2B5EF4-FFF2-40B4-BE49-F238E27FC236}">
                <a16:creationId xmlns:a16="http://schemas.microsoft.com/office/drawing/2014/main" id="{F28CBAC0-57DC-9947-6520-A062D66B50FC}"/>
              </a:ext>
            </a:extLst>
          </p:cNvPr>
          <p:cNvSpPr txBox="1">
            <a:spLocks/>
          </p:cNvSpPr>
          <p:nvPr/>
        </p:nvSpPr>
        <p:spPr>
          <a:xfrm>
            <a:off x="261257" y="4498000"/>
            <a:ext cx="11529690" cy="133669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SzPct val="100000"/>
            </a:pPr>
            <a:r>
              <a:rPr lang="en-US" sz="1300" b="1" dirty="0">
                <a:latin typeface="Helvetica" panose="020B0604020202020204" pitchFamily="34" charset="0"/>
                <a:cs typeface="Helvetica" panose="020B0604020202020204" pitchFamily="34" charset="0"/>
              </a:rPr>
              <a:t>From 2019 to 2023, </a:t>
            </a:r>
            <a:r>
              <a:rPr lang="en-US" sz="1300" dirty="0">
                <a:latin typeface="Helvetica" panose="020B0604020202020204" pitchFamily="34" charset="0"/>
                <a:cs typeface="Helvetica" panose="020B0604020202020204" pitchFamily="34" charset="0"/>
              </a:rPr>
              <a:t>the percentages of </a:t>
            </a:r>
            <a:r>
              <a:rPr lang="en-US" sz="1300" b="1" dirty="0">
                <a:latin typeface="Helvetica" panose="020B0604020202020204" pitchFamily="34" charset="0"/>
                <a:cs typeface="Helvetica" panose="020B0604020202020204" pitchFamily="34" charset="0"/>
              </a:rPr>
              <a:t>drinking drivers </a:t>
            </a:r>
            <a:r>
              <a:rPr lang="en-US" sz="1300" dirty="0">
                <a:latin typeface="Helvetica" panose="020B0604020202020204" pitchFamily="34" charset="0"/>
                <a:cs typeface="Helvetica" panose="020B0604020202020204" pitchFamily="34" charset="0"/>
              </a:rPr>
              <a:t>and </a:t>
            </a:r>
            <a:r>
              <a:rPr lang="en-US" sz="1300" b="1" dirty="0">
                <a:latin typeface="Helvetica" panose="020B0604020202020204" pitchFamily="34" charset="0"/>
                <a:cs typeface="Helvetica" panose="020B0604020202020204" pitchFamily="34" charset="0"/>
              </a:rPr>
              <a:t>underage drinking drivers </a:t>
            </a:r>
            <a:r>
              <a:rPr lang="en-US" sz="1300" dirty="0">
                <a:latin typeface="Helvetica" panose="020B0604020202020204" pitchFamily="34" charset="0"/>
                <a:cs typeface="Helvetica" panose="020B0604020202020204" pitchFamily="34" charset="0"/>
              </a:rPr>
              <a:t>involved in </a:t>
            </a:r>
            <a:r>
              <a:rPr lang="en-US" sz="1300" b="1" dirty="0">
                <a:latin typeface="Helvetica" panose="020B0604020202020204" pitchFamily="34" charset="0"/>
                <a:cs typeface="Helvetica" panose="020B0604020202020204" pitchFamily="34" charset="0"/>
              </a:rPr>
              <a:t>motor vehicle injury collisions </a:t>
            </a:r>
            <a:r>
              <a:rPr lang="en-US" sz="1300" dirty="0">
                <a:latin typeface="Helvetica" panose="020B0604020202020204" pitchFamily="34" charset="0"/>
                <a:cs typeface="Helvetica" panose="020B0604020202020204" pitchFamily="34" charset="0"/>
              </a:rPr>
              <a:t>had </a:t>
            </a:r>
            <a:r>
              <a:rPr lang="en-US" sz="1300" b="1" dirty="0">
                <a:latin typeface="Helvetica" panose="020B0604020202020204" pitchFamily="34" charset="0"/>
                <a:cs typeface="Helvetica" panose="020B0604020202020204" pitchFamily="34" charset="0"/>
              </a:rPr>
              <a:t>increased </a:t>
            </a:r>
            <a:r>
              <a:rPr lang="en-US" sz="1300" dirty="0">
                <a:latin typeface="Helvetica" panose="020B0604020202020204" pitchFamily="34" charset="0"/>
                <a:cs typeface="Helvetica" panose="020B0604020202020204" pitchFamily="34" charset="0"/>
              </a:rPr>
              <a:t>in San Diego County.</a:t>
            </a:r>
          </a:p>
          <a:p>
            <a:pPr marL="171450" indent="-171450">
              <a:lnSpc>
                <a:spcPct val="100000"/>
              </a:lnSpc>
              <a:buSzPct val="100000"/>
            </a:pPr>
            <a:r>
              <a:rPr lang="en-US" sz="1300" dirty="0">
                <a:latin typeface="Helvetica" panose="020B0604020202020204" pitchFamily="34" charset="0"/>
                <a:cs typeface="Helvetica" panose="020B0604020202020204" pitchFamily="34" charset="0"/>
              </a:rPr>
              <a:t>The percentages of </a:t>
            </a:r>
            <a:r>
              <a:rPr lang="en-US" sz="1300" b="1" dirty="0">
                <a:latin typeface="Helvetica" panose="020B0604020202020204" pitchFamily="34" charset="0"/>
                <a:cs typeface="Helvetica" panose="020B0604020202020204" pitchFamily="34" charset="0"/>
              </a:rPr>
              <a:t>injuries or deaths </a:t>
            </a:r>
            <a:r>
              <a:rPr lang="en-US" sz="1300" dirty="0">
                <a:latin typeface="Helvetica" panose="020B0604020202020204" pitchFamily="34" charset="0"/>
                <a:cs typeface="Helvetica" panose="020B0604020202020204" pitchFamily="34" charset="0"/>
              </a:rPr>
              <a:t>due to </a:t>
            </a:r>
            <a:r>
              <a:rPr lang="en-US" sz="1300" b="1" dirty="0">
                <a:latin typeface="Helvetica" panose="020B0604020202020204" pitchFamily="34" charset="0"/>
                <a:cs typeface="Helvetica" panose="020B0604020202020204" pitchFamily="34" charset="0"/>
              </a:rPr>
              <a:t>alcohol-involved collisions </a:t>
            </a:r>
            <a:r>
              <a:rPr lang="en-US" sz="1300" dirty="0">
                <a:latin typeface="Helvetica" panose="020B0604020202020204" pitchFamily="34" charset="0"/>
                <a:cs typeface="Helvetica" panose="020B0604020202020204" pitchFamily="34" charset="0"/>
              </a:rPr>
              <a:t>had </a:t>
            </a:r>
            <a:r>
              <a:rPr lang="en-US" sz="1300" b="1" dirty="0">
                <a:latin typeface="Helvetica" panose="020B0604020202020204" pitchFamily="34" charset="0"/>
                <a:cs typeface="Helvetica" panose="020B0604020202020204" pitchFamily="34" charset="0"/>
              </a:rPr>
              <a:t>decreased </a:t>
            </a:r>
            <a:r>
              <a:rPr lang="en-US" sz="1300" dirty="0">
                <a:latin typeface="Helvetica" panose="020B0604020202020204" pitchFamily="34" charset="0"/>
                <a:cs typeface="Helvetica" panose="020B0604020202020204" pitchFamily="34" charset="0"/>
              </a:rPr>
              <a:t>in San Diego County.</a:t>
            </a:r>
          </a:p>
          <a:p>
            <a:pPr marL="628650" lvl="1" indent="-171450">
              <a:lnSpc>
                <a:spcPct val="100000"/>
              </a:lnSpc>
              <a:buSzPct val="100000"/>
            </a:pPr>
            <a:r>
              <a:rPr lang="en-US" sz="1300" b="1" dirty="0">
                <a:latin typeface="Helvetica" panose="020B0604020202020204" pitchFamily="34" charset="0"/>
                <a:cs typeface="Helvetica" panose="020B0604020202020204" pitchFamily="34" charset="0"/>
              </a:rPr>
              <a:t>2020</a:t>
            </a:r>
            <a:r>
              <a:rPr lang="en-US" sz="1300" dirty="0">
                <a:latin typeface="Helvetica" panose="020B0604020202020204" pitchFamily="34" charset="0"/>
                <a:cs typeface="Helvetica" panose="020B0604020202020204" pitchFamily="34" charset="0"/>
              </a:rPr>
              <a:t> marked the year with the </a:t>
            </a:r>
            <a:r>
              <a:rPr lang="en-US" sz="1300" b="1" dirty="0">
                <a:latin typeface="Helvetica" panose="020B0604020202020204" pitchFamily="34" charset="0"/>
                <a:cs typeface="Helvetica" panose="020B0604020202020204" pitchFamily="34" charset="0"/>
              </a:rPr>
              <a:t>highest percentage </a:t>
            </a:r>
            <a:r>
              <a:rPr lang="en-US" sz="1300" dirty="0">
                <a:latin typeface="Helvetica" panose="020B0604020202020204" pitchFamily="34" charset="0"/>
                <a:cs typeface="Helvetica" panose="020B0604020202020204" pitchFamily="34" charset="0"/>
              </a:rPr>
              <a:t>of </a:t>
            </a:r>
            <a:r>
              <a:rPr lang="en-US" sz="1300" b="1" dirty="0">
                <a:latin typeface="Helvetica" panose="020B0604020202020204" pitchFamily="34" charset="0"/>
                <a:cs typeface="Helvetica" panose="020B0604020202020204" pitchFamily="34" charset="0"/>
              </a:rPr>
              <a:t>drinking drivers </a:t>
            </a:r>
            <a:r>
              <a:rPr lang="en-US" sz="1300" dirty="0">
                <a:latin typeface="Helvetica" panose="020B0604020202020204" pitchFamily="34" charset="0"/>
                <a:cs typeface="Helvetica" panose="020B0604020202020204" pitchFamily="34" charset="0"/>
              </a:rPr>
              <a:t>involved in motor vehicle injury collisions, </a:t>
            </a:r>
            <a:r>
              <a:rPr lang="en-US" sz="1300" b="1" dirty="0">
                <a:latin typeface="Helvetica" panose="020B0604020202020204" pitchFamily="34" charset="0"/>
                <a:cs typeface="Helvetica" panose="020B0604020202020204" pitchFamily="34" charset="0"/>
              </a:rPr>
              <a:t>underage drinking drivers </a:t>
            </a:r>
            <a:r>
              <a:rPr lang="en-US" sz="1300" dirty="0">
                <a:latin typeface="Helvetica" panose="020B0604020202020204" pitchFamily="34" charset="0"/>
                <a:cs typeface="Helvetica" panose="020B0604020202020204" pitchFamily="34" charset="0"/>
              </a:rPr>
              <a:t>involved in collisions, and </a:t>
            </a:r>
            <a:r>
              <a:rPr lang="en-US" sz="1300" b="1" dirty="0">
                <a:latin typeface="Helvetica" panose="020B0604020202020204" pitchFamily="34" charset="0"/>
                <a:cs typeface="Helvetica" panose="020B0604020202020204" pitchFamily="34" charset="0"/>
              </a:rPr>
              <a:t>deaths</a:t>
            </a:r>
            <a:r>
              <a:rPr lang="en-US" sz="1300" dirty="0">
                <a:latin typeface="Helvetica" panose="020B0604020202020204" pitchFamily="34" charset="0"/>
                <a:cs typeface="Helvetica" panose="020B0604020202020204" pitchFamily="34" charset="0"/>
              </a:rPr>
              <a:t> due to alcohol-related car accidents.</a:t>
            </a:r>
          </a:p>
          <a:p>
            <a:pPr>
              <a:lnSpc>
                <a:spcPct val="100000"/>
              </a:lnSpc>
            </a:pPr>
            <a:endParaRPr lang="en-US" sz="1300" dirty="0">
              <a:latin typeface="Helvetica" panose="020B0604020202020204" pitchFamily="34" charset="0"/>
              <a:cs typeface="Helvetica" panose="020B0604020202020204" pitchFamily="34" charset="0"/>
            </a:endParaRPr>
          </a:p>
        </p:txBody>
      </p:sp>
      <p:sp>
        <p:nvSpPr>
          <p:cNvPr id="15" name="TextBox 14">
            <a:extLst>
              <a:ext uri="{FF2B5EF4-FFF2-40B4-BE49-F238E27FC236}">
                <a16:creationId xmlns:a16="http://schemas.microsoft.com/office/drawing/2014/main" id="{7CE3C186-1DC7-3748-0961-B16F960D6D56}"/>
              </a:ext>
            </a:extLst>
          </p:cNvPr>
          <p:cNvSpPr txBox="1"/>
          <p:nvPr/>
        </p:nvSpPr>
        <p:spPr>
          <a:xfrm>
            <a:off x="44515" y="5745749"/>
            <a:ext cx="11507366" cy="1077218"/>
          </a:xfrm>
          <a:prstGeom prst="rect">
            <a:avLst/>
          </a:prstGeom>
          <a:noFill/>
        </p:spPr>
        <p:txBody>
          <a:bodyPr wrap="square">
            <a:spAutoFit/>
          </a:bodyPr>
          <a:lstStyle/>
          <a:p>
            <a:pPr>
              <a:lnSpc>
                <a:spcPct val="100000"/>
              </a:lnSpc>
              <a:spcBef>
                <a:spcPts val="0"/>
              </a:spcBef>
            </a:pPr>
            <a:r>
              <a:rPr lang="en-US" sz="800" dirty="0"/>
              <a:t>* 2023 data is preliminary and subject to revisions. Excludes property damage-only collisions.</a:t>
            </a:r>
          </a:p>
          <a:p>
            <a:pPr>
              <a:lnSpc>
                <a:spcPct val="100000"/>
              </a:lnSpc>
              <a:spcBef>
                <a:spcPts val="0"/>
              </a:spcBef>
            </a:pPr>
            <a:r>
              <a:rPr lang="en-US" sz="800" baseline="30000" dirty="0"/>
              <a:t>1</a:t>
            </a:r>
            <a:r>
              <a:rPr lang="en-US" sz="800" dirty="0"/>
              <a:t> Drinking drivers include motor vehicle drivers involved in a collision who were confirmed to have been drinking by an investigating officer. Includes those who were drinking &amp; under the influence, drinking &amp; not under the influence, and drinking with undetermined impairment.</a:t>
            </a:r>
          </a:p>
          <a:p>
            <a:pPr>
              <a:lnSpc>
                <a:spcPct val="100000"/>
              </a:lnSpc>
              <a:spcBef>
                <a:spcPts val="0"/>
              </a:spcBef>
            </a:pPr>
            <a:r>
              <a:rPr lang="en-US" sz="800" baseline="30000" dirty="0"/>
              <a:t>2  </a:t>
            </a:r>
            <a:r>
              <a:rPr lang="en-US" sz="800" dirty="0"/>
              <a:t>Those who were killed or injured in a drinking &amp; driving collision includes all parties (driver, pedestrians, bicyclists, etc.) who died in an event where at least one drinking driver was involved.</a:t>
            </a:r>
          </a:p>
          <a:p>
            <a:pPr>
              <a:lnSpc>
                <a:spcPct val="100000"/>
              </a:lnSpc>
              <a:spcBef>
                <a:spcPts val="0"/>
              </a:spcBef>
            </a:pPr>
            <a:r>
              <a:rPr lang="en-US" sz="800" baseline="30000" dirty="0"/>
              <a:t>3</a:t>
            </a:r>
            <a:r>
              <a:rPr lang="en-US" sz="800" dirty="0"/>
              <a:t> Deaths and injuries among "any alcohol-involved collision" includes all events where alcohol played a role in the collision among any number of party members (</a:t>
            </a:r>
            <a:r>
              <a:rPr lang="en-US" sz="800" dirty="0" err="1"/>
              <a:t>ie</a:t>
            </a:r>
            <a:r>
              <a:rPr lang="en-US" sz="800" dirty="0"/>
              <a:t>. pedestrian, passenger, driver, bicyclist, etc.) and not just solely involving a drinking driver.</a:t>
            </a:r>
          </a:p>
          <a:p>
            <a:pPr>
              <a:lnSpc>
                <a:spcPct val="100000"/>
              </a:lnSpc>
              <a:spcBef>
                <a:spcPts val="0"/>
              </a:spcBef>
            </a:pPr>
            <a:r>
              <a:rPr lang="en-US" sz="800" dirty="0"/>
              <a:t>Data pertains to motor vehicle collisions that occurred on public roads, where at least one victim was injured/killed regardless of their disposition (</a:t>
            </a:r>
            <a:r>
              <a:rPr lang="en-US" sz="800" dirty="0" err="1"/>
              <a:t>ie</a:t>
            </a:r>
            <a:r>
              <a:rPr lang="en-US" sz="800" dirty="0"/>
              <a:t>. pedestrian, passenger, bicyclist, driver). </a:t>
            </a:r>
          </a:p>
          <a:p>
            <a:pPr>
              <a:lnSpc>
                <a:spcPct val="100000"/>
              </a:lnSpc>
              <a:spcBef>
                <a:spcPts val="0"/>
              </a:spcBef>
            </a:pPr>
            <a:r>
              <a:rPr lang="en-US" sz="800" dirty="0"/>
              <a:t>Geographic location pertains to where the collision occurred and includes out of county residents.</a:t>
            </a:r>
          </a:p>
          <a:p>
            <a:pPr>
              <a:lnSpc>
                <a:spcPct val="100000"/>
              </a:lnSpc>
              <a:spcBef>
                <a:spcPts val="0"/>
              </a:spcBef>
            </a:pPr>
            <a:r>
              <a:rPr lang="en-US" sz="800" dirty="0"/>
              <a:t>Source: Transportation Injury Mapping System (TIMS), accessed 2/2025</a:t>
            </a:r>
          </a:p>
        </p:txBody>
      </p:sp>
      <p:sp>
        <p:nvSpPr>
          <p:cNvPr id="16" name="Rectangle 15">
            <a:extLst>
              <a:ext uri="{FF2B5EF4-FFF2-40B4-BE49-F238E27FC236}">
                <a16:creationId xmlns:a16="http://schemas.microsoft.com/office/drawing/2014/main" id="{77190567-C646-DF80-5644-ABD7BB4424C3}"/>
              </a:ext>
            </a:extLst>
          </p:cNvPr>
          <p:cNvSpPr>
            <a:spLocks/>
          </p:cNvSpPr>
          <p:nvPr/>
        </p:nvSpPr>
        <p:spPr>
          <a:xfrm>
            <a:off x="7020578" y="3473261"/>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7" name="Rectangle 16">
            <a:extLst>
              <a:ext uri="{FF2B5EF4-FFF2-40B4-BE49-F238E27FC236}">
                <a16:creationId xmlns:a16="http://schemas.microsoft.com/office/drawing/2014/main" id="{A1C38229-0932-DC58-601A-1165B41195E0}"/>
              </a:ext>
            </a:extLst>
          </p:cNvPr>
          <p:cNvSpPr>
            <a:spLocks/>
          </p:cNvSpPr>
          <p:nvPr/>
        </p:nvSpPr>
        <p:spPr>
          <a:xfrm>
            <a:off x="5344178" y="2204645"/>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B762740B-5A44-69F6-EEEA-B39BC527C336}"/>
              </a:ext>
            </a:extLst>
          </p:cNvPr>
          <p:cNvSpPr>
            <a:spLocks/>
          </p:cNvSpPr>
          <p:nvPr/>
        </p:nvSpPr>
        <p:spPr>
          <a:xfrm>
            <a:off x="5344178" y="2592030"/>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9" name="Rectangle 18">
            <a:extLst>
              <a:ext uri="{FF2B5EF4-FFF2-40B4-BE49-F238E27FC236}">
                <a16:creationId xmlns:a16="http://schemas.microsoft.com/office/drawing/2014/main" id="{ABF5BBA9-0722-95D9-7000-43AD4CAA081C}"/>
              </a:ext>
            </a:extLst>
          </p:cNvPr>
          <p:cNvSpPr>
            <a:spLocks/>
          </p:cNvSpPr>
          <p:nvPr/>
        </p:nvSpPr>
        <p:spPr>
          <a:xfrm>
            <a:off x="5344178" y="3001281"/>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0" name="Rectangle 19">
            <a:extLst>
              <a:ext uri="{FF2B5EF4-FFF2-40B4-BE49-F238E27FC236}">
                <a16:creationId xmlns:a16="http://schemas.microsoft.com/office/drawing/2014/main" id="{FABA60EA-1668-9034-7D6A-6DD555407DC2}"/>
              </a:ext>
            </a:extLst>
          </p:cNvPr>
          <p:cNvSpPr>
            <a:spLocks/>
          </p:cNvSpPr>
          <p:nvPr/>
        </p:nvSpPr>
        <p:spPr>
          <a:xfrm>
            <a:off x="5344178" y="3810343"/>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21" name="Rectangle 20">
            <a:extLst>
              <a:ext uri="{FF2B5EF4-FFF2-40B4-BE49-F238E27FC236}">
                <a16:creationId xmlns:a16="http://schemas.microsoft.com/office/drawing/2014/main" id="{8A23C618-4965-0B46-7427-580D6496BDED}"/>
              </a:ext>
            </a:extLst>
          </p:cNvPr>
          <p:cNvSpPr>
            <a:spLocks/>
          </p:cNvSpPr>
          <p:nvPr/>
        </p:nvSpPr>
        <p:spPr>
          <a:xfrm>
            <a:off x="10347711" y="4168802"/>
            <a:ext cx="612256" cy="237812"/>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F612ECCE-E8D7-4F9B-B06D-D35C8CE6D226}"/>
              </a:ext>
            </a:extLst>
          </p:cNvPr>
          <p:cNvPicPr>
            <a:picLocks noChangeAspect="1"/>
          </p:cNvPicPr>
          <p:nvPr/>
        </p:nvPicPr>
        <p:blipFill>
          <a:blip r:embed="rId3"/>
          <a:stretch>
            <a:fillRect/>
          </a:stretch>
        </p:blipFill>
        <p:spPr>
          <a:xfrm>
            <a:off x="8099202" y="130326"/>
            <a:ext cx="3804234" cy="890093"/>
          </a:xfrm>
          <a:prstGeom prst="rect">
            <a:avLst/>
          </a:prstGeom>
        </p:spPr>
      </p:pic>
    </p:spTree>
    <p:extLst>
      <p:ext uri="{BB962C8B-B14F-4D97-AF65-F5344CB8AC3E}">
        <p14:creationId xmlns:p14="http://schemas.microsoft.com/office/powerpoint/2010/main" val="273210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AC2FAE-2994-5564-2E6A-BCA995479F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7F8C0B-2C3F-8D76-000E-BB056EBA5418}"/>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34287FDE-138F-8B2A-8246-CBE9CA5F72AD}"/>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D04692D2-AB0A-9F45-F2A7-44BD92858F5C}"/>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02C754F-6C6E-A270-3B75-4CC3F92D7496}"/>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9B8ED55A-3399-2A03-C225-8FD4304B5323}"/>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schemeClr val="bg1"/>
                </a:solidFill>
                <a:latin typeface="Verdana Pro Black" panose="020B0A04030504040204" pitchFamily="34" charset="0"/>
              </a:rPr>
              <a:t>Drinking &amp; Driving-Related Motor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schemeClr val="bg1"/>
                </a:solidFill>
                <a:latin typeface="Verdana Pro Black" panose="020B0A04030504040204" pitchFamily="34" charset="0"/>
              </a:rPr>
              <a:t>Vehicle Injury Collisions</a:t>
            </a:r>
            <a:endParaRPr kumimoji="0" lang="en-US" sz="2800" b="0" i="0" u="none" strike="noStrike" kern="1200" cap="none" spc="0" normalizeH="0" baseline="0" noProof="0" dirty="0">
              <a:ln>
                <a:noFill/>
              </a:ln>
              <a:solidFill>
                <a:schemeClr val="bg1"/>
              </a:solidFill>
              <a:uLnTx/>
              <a:uFillTx/>
              <a:latin typeface="Calibri Light" panose="020F0302020204030204"/>
            </a:endParaRPr>
          </a:p>
        </p:txBody>
      </p:sp>
      <p:pic>
        <p:nvPicPr>
          <p:cNvPr id="9" name="Picture 8" descr="Shape&#10;&#10;Description automatically generated">
            <a:extLst>
              <a:ext uri="{FF2B5EF4-FFF2-40B4-BE49-F238E27FC236}">
                <a16:creationId xmlns:a16="http://schemas.microsoft.com/office/drawing/2014/main" id="{5E6620C4-3D99-0356-5AA7-FA68675817BC}"/>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61EAAA3C-4ED7-CFA7-C221-7FF0DA2D59BC}"/>
              </a:ext>
            </a:extLst>
          </p:cNvPr>
          <p:cNvSpPr txBox="1"/>
          <p:nvPr/>
        </p:nvSpPr>
        <p:spPr>
          <a:xfrm>
            <a:off x="0" y="6269272"/>
            <a:ext cx="11051802" cy="584775"/>
          </a:xfrm>
          <a:prstGeom prst="rect">
            <a:avLst/>
          </a:prstGeom>
          <a:noFill/>
        </p:spPr>
        <p:txBody>
          <a:bodyPr wrap="square">
            <a:spAutoFit/>
          </a:bodyPr>
          <a:lstStyle/>
          <a:p>
            <a:r>
              <a:rPr lang="en-US" sz="800" dirty="0"/>
              <a:t>* 2023 data is preliminary and subject to revisions. Excludes property damage-only collisions.</a:t>
            </a:r>
            <a:endParaRPr lang="en-US" sz="800" baseline="30000" dirty="0"/>
          </a:p>
          <a:p>
            <a:r>
              <a:rPr lang="en-US" sz="800" baseline="30000" dirty="0"/>
              <a:t>1</a:t>
            </a:r>
            <a:r>
              <a:rPr lang="en-US" sz="800" dirty="0"/>
              <a:t> Drinking drivers include motor vehicle drivers involved in a collision who were confirmed to have been drinking by an investigating officer. Includes those who were drinking &amp; under the influence, drinking &amp; not under the influence, and drinking with undetermined impairment.</a:t>
            </a:r>
          </a:p>
          <a:p>
            <a:pPr>
              <a:lnSpc>
                <a:spcPct val="100000"/>
              </a:lnSpc>
            </a:pPr>
            <a:r>
              <a:rPr lang="en-US" sz="800" dirty="0"/>
              <a:t>Source: Transportation Injury Mapping System (TIMS), accessed 2/2025</a:t>
            </a:r>
          </a:p>
        </p:txBody>
      </p:sp>
      <p:sp>
        <p:nvSpPr>
          <p:cNvPr id="12" name="Content Placeholder 3">
            <a:extLst>
              <a:ext uri="{FF2B5EF4-FFF2-40B4-BE49-F238E27FC236}">
                <a16:creationId xmlns:a16="http://schemas.microsoft.com/office/drawing/2014/main" id="{088561E1-5169-2481-78C0-1AAF78B5A406}"/>
              </a:ext>
            </a:extLst>
          </p:cNvPr>
          <p:cNvSpPr txBox="1">
            <a:spLocks/>
          </p:cNvSpPr>
          <p:nvPr/>
        </p:nvSpPr>
        <p:spPr>
          <a:xfrm>
            <a:off x="142240" y="4515383"/>
            <a:ext cx="11479661" cy="190026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SzPct val="100000"/>
            </a:pPr>
            <a:r>
              <a:rPr lang="en-US" sz="1200" b="1" dirty="0">
                <a:latin typeface="Helvetica" panose="020B0604020202020204" pitchFamily="34" charset="0"/>
                <a:cs typeface="Helvetica" panose="020B0604020202020204" pitchFamily="34" charset="0"/>
              </a:rPr>
              <a:t>Drinking drivers </a:t>
            </a:r>
            <a:r>
              <a:rPr lang="en-US" sz="1200" dirty="0">
                <a:latin typeface="Helvetica" panose="020B0604020202020204" pitchFamily="34" charset="0"/>
                <a:cs typeface="Helvetica" panose="020B0604020202020204" pitchFamily="34" charset="0"/>
              </a:rPr>
              <a:t>were confirmed to have been drinking by an investigating officer. This includes those who were </a:t>
            </a:r>
            <a:r>
              <a:rPr lang="en-US" sz="1200" b="1" dirty="0">
                <a:latin typeface="Helvetica" panose="020B0604020202020204" pitchFamily="34" charset="0"/>
                <a:cs typeface="Helvetica" panose="020B0604020202020204" pitchFamily="34" charset="0"/>
              </a:rPr>
              <a:t>drinking &amp; under the influence, drinking &amp; not under the influence, and drinking with undetermined impairment</a:t>
            </a:r>
            <a:r>
              <a:rPr lang="en-US" sz="1200" dirty="0">
                <a:latin typeface="Helvetica" panose="020B0604020202020204" pitchFamily="34" charset="0"/>
                <a:cs typeface="Helvetica" panose="020B0604020202020204" pitchFamily="34" charset="0"/>
              </a:rPr>
              <a:t>.</a:t>
            </a:r>
          </a:p>
          <a:p>
            <a:pPr marL="171450" indent="-171450">
              <a:lnSpc>
                <a:spcPct val="100000"/>
              </a:lnSpc>
              <a:buSzPct val="100000"/>
            </a:pPr>
            <a:r>
              <a:rPr lang="en-US" sz="1200" dirty="0">
                <a:latin typeface="Helvetica" panose="020B0604020202020204" pitchFamily="34" charset="0"/>
                <a:cs typeface="Helvetica" panose="020B0604020202020204" pitchFamily="34" charset="0"/>
              </a:rPr>
              <a:t>From </a:t>
            </a:r>
            <a:r>
              <a:rPr lang="en-US" sz="1200" b="1" dirty="0">
                <a:latin typeface="Helvetica" panose="020B0604020202020204" pitchFamily="34" charset="0"/>
                <a:cs typeface="Helvetica" panose="020B0604020202020204" pitchFamily="34" charset="0"/>
              </a:rPr>
              <a:t>2019 to 2023</a:t>
            </a:r>
            <a:r>
              <a:rPr lang="en-US" sz="1200" dirty="0">
                <a:latin typeface="Helvetica" panose="020B0604020202020204" pitchFamily="34" charset="0"/>
                <a:cs typeface="Helvetica" panose="020B0604020202020204" pitchFamily="34" charset="0"/>
              </a:rPr>
              <a:t>, the percentage of motor vehicle collisions occurring in San Diego County involving a </a:t>
            </a:r>
            <a:r>
              <a:rPr lang="en-US" sz="1200" b="1" dirty="0">
                <a:latin typeface="Helvetica" panose="020B0604020202020204" pitchFamily="34" charset="0"/>
                <a:cs typeface="Helvetica" panose="020B0604020202020204" pitchFamily="34" charset="0"/>
              </a:rPr>
              <a:t>drinking driver </a:t>
            </a:r>
            <a:r>
              <a:rPr lang="en-US" sz="1200" dirty="0">
                <a:latin typeface="Helvetica" panose="020B0604020202020204" pitchFamily="34" charset="0"/>
                <a:cs typeface="Helvetica" panose="020B0604020202020204" pitchFamily="34" charset="0"/>
              </a:rPr>
              <a:t>increased by </a:t>
            </a:r>
            <a:r>
              <a:rPr lang="en-US" sz="1200" b="1" dirty="0">
                <a:latin typeface="Helvetica" panose="020B0604020202020204" pitchFamily="34" charset="0"/>
                <a:cs typeface="Helvetica" panose="020B0604020202020204" pitchFamily="34" charset="0"/>
              </a:rPr>
              <a:t>22.6%</a:t>
            </a:r>
            <a:r>
              <a:rPr lang="en-US" sz="1200" dirty="0">
                <a:latin typeface="Helvetica" panose="020B0604020202020204" pitchFamily="34" charset="0"/>
                <a:cs typeface="Helvetica" panose="020B0604020202020204" pitchFamily="34" charset="0"/>
              </a:rPr>
              <a:t>.</a:t>
            </a:r>
          </a:p>
          <a:p>
            <a:pPr lvl="1">
              <a:lnSpc>
                <a:spcPct val="100000"/>
              </a:lnSpc>
            </a:pPr>
            <a:r>
              <a:rPr lang="en-US" sz="1200" dirty="0">
                <a:latin typeface="Helvetica" panose="020B0604020202020204" pitchFamily="34" charset="0"/>
                <a:cs typeface="Helvetica" panose="020B0604020202020204" pitchFamily="34" charset="0"/>
              </a:rPr>
              <a:t>The percent of </a:t>
            </a:r>
            <a:r>
              <a:rPr lang="en-US" sz="1200" b="1" dirty="0">
                <a:latin typeface="Helvetica" panose="020B0604020202020204" pitchFamily="34" charset="0"/>
                <a:cs typeface="Helvetica" panose="020B0604020202020204" pitchFamily="34" charset="0"/>
              </a:rPr>
              <a:t>underage drinking drivers </a:t>
            </a:r>
            <a:r>
              <a:rPr lang="en-US" sz="1200" dirty="0">
                <a:latin typeface="Helvetica" panose="020B0604020202020204" pitchFamily="34" charset="0"/>
                <a:cs typeface="Helvetica" panose="020B0604020202020204" pitchFamily="34" charset="0"/>
              </a:rPr>
              <a:t>(under 21 years old) had increased by </a:t>
            </a:r>
            <a:r>
              <a:rPr lang="en-US" sz="1200" b="1" dirty="0">
                <a:latin typeface="Helvetica" panose="020B0604020202020204" pitchFamily="34" charset="0"/>
                <a:cs typeface="Helvetica" panose="020B0604020202020204" pitchFamily="34" charset="0"/>
              </a:rPr>
              <a:t>65.8%</a:t>
            </a:r>
            <a:r>
              <a:rPr lang="en-US" sz="1200" dirty="0">
                <a:latin typeface="Helvetica" panose="020B0604020202020204" pitchFamily="34" charset="0"/>
                <a:cs typeface="Helvetica" panose="020B0604020202020204" pitchFamily="34" charset="0"/>
              </a:rPr>
              <a:t> in the same time frame.</a:t>
            </a:r>
          </a:p>
          <a:p>
            <a:pPr lvl="1">
              <a:lnSpc>
                <a:spcPct val="100000"/>
              </a:lnSpc>
            </a:pPr>
            <a:r>
              <a:rPr lang="en-US" sz="1200" dirty="0">
                <a:latin typeface="Helvetica" panose="020B0604020202020204" pitchFamily="34" charset="0"/>
                <a:cs typeface="Helvetica" panose="020B0604020202020204" pitchFamily="34" charset="0"/>
              </a:rPr>
              <a:t>In </a:t>
            </a:r>
            <a:r>
              <a:rPr lang="en-US" sz="1200" b="1" dirty="0">
                <a:latin typeface="Helvetica" panose="020B0604020202020204" pitchFamily="34" charset="0"/>
                <a:cs typeface="Helvetica" panose="020B0604020202020204" pitchFamily="34" charset="0"/>
              </a:rPr>
              <a:t>2023, 0.3% (168) </a:t>
            </a:r>
            <a:r>
              <a:rPr lang="en-US" sz="1200" dirty="0">
                <a:latin typeface="Helvetica" panose="020B0604020202020204" pitchFamily="34" charset="0"/>
                <a:cs typeface="Helvetica" panose="020B0604020202020204" pitchFamily="34" charset="0"/>
              </a:rPr>
              <a:t>of all </a:t>
            </a:r>
            <a:r>
              <a:rPr lang="en-US" sz="1200" b="1" dirty="0">
                <a:latin typeface="Helvetica" panose="020B0604020202020204" pitchFamily="34" charset="0"/>
                <a:cs typeface="Helvetica" panose="020B0604020202020204" pitchFamily="34" charset="0"/>
              </a:rPr>
              <a:t>drinking drivers </a:t>
            </a:r>
            <a:r>
              <a:rPr lang="en-US" sz="1200" dirty="0">
                <a:latin typeface="Helvetica" panose="020B0604020202020204" pitchFamily="34" charset="0"/>
                <a:cs typeface="Helvetica" panose="020B0604020202020204" pitchFamily="34" charset="0"/>
              </a:rPr>
              <a:t>who were involved in a motor vehicle collision were </a:t>
            </a:r>
            <a:r>
              <a:rPr lang="en-US" sz="1200" b="1" dirty="0">
                <a:latin typeface="Helvetica" panose="020B0604020202020204" pitchFamily="34" charset="0"/>
                <a:cs typeface="Helvetica" panose="020B0604020202020204" pitchFamily="34" charset="0"/>
              </a:rPr>
              <a:t>under 21 years old</a:t>
            </a:r>
            <a:r>
              <a:rPr lang="en-US" sz="1200" dirty="0">
                <a:latin typeface="Helvetica" panose="020B0604020202020204" pitchFamily="34" charset="0"/>
                <a:cs typeface="Helvetica" panose="020B0604020202020204" pitchFamily="34" charset="0"/>
              </a:rPr>
              <a:t>.</a:t>
            </a:r>
          </a:p>
          <a:p>
            <a:pPr lvl="1">
              <a:lnSpc>
                <a:spcPct val="100000"/>
              </a:lnSpc>
            </a:pPr>
            <a:r>
              <a:rPr lang="en-US" sz="1200" dirty="0">
                <a:latin typeface="Helvetica" panose="020B0604020202020204" pitchFamily="34" charset="0"/>
                <a:cs typeface="Helvetica" panose="020B0604020202020204" pitchFamily="34" charset="0"/>
              </a:rPr>
              <a:t>In </a:t>
            </a:r>
            <a:r>
              <a:rPr lang="en-US" sz="1200" b="1" dirty="0">
                <a:latin typeface="Helvetica" panose="020B0604020202020204" pitchFamily="34" charset="0"/>
                <a:cs typeface="Helvetica" panose="020B0604020202020204" pitchFamily="34" charset="0"/>
              </a:rPr>
              <a:t>2023, 86% </a:t>
            </a:r>
            <a:r>
              <a:rPr lang="en-US" sz="1200" dirty="0">
                <a:latin typeface="Helvetica" panose="020B0604020202020204" pitchFamily="34" charset="0"/>
                <a:cs typeface="Helvetica" panose="020B0604020202020204" pitchFamily="34" charset="0"/>
              </a:rPr>
              <a:t>of </a:t>
            </a:r>
            <a:r>
              <a:rPr lang="en-US" sz="1200" b="1" dirty="0">
                <a:latin typeface="Helvetica" panose="020B0604020202020204" pitchFamily="34" charset="0"/>
                <a:cs typeface="Helvetica" panose="020B0604020202020204" pitchFamily="34" charset="0"/>
              </a:rPr>
              <a:t>drivers who had been drinking alcohol </a:t>
            </a:r>
            <a:r>
              <a:rPr lang="en-US" sz="1200" dirty="0">
                <a:latin typeface="Helvetica" panose="020B0604020202020204" pitchFamily="34" charset="0"/>
                <a:cs typeface="Helvetica" panose="020B0604020202020204" pitchFamily="34" charset="0"/>
              </a:rPr>
              <a:t>were determined to be </a:t>
            </a:r>
            <a:r>
              <a:rPr lang="en-US" sz="1200" b="1" dirty="0">
                <a:latin typeface="Helvetica" panose="020B0604020202020204" pitchFamily="34" charset="0"/>
                <a:cs typeface="Helvetica" panose="020B0604020202020204" pitchFamily="34" charset="0"/>
              </a:rPr>
              <a:t>“at fault” </a:t>
            </a:r>
            <a:r>
              <a:rPr lang="en-US" sz="1200" dirty="0">
                <a:latin typeface="Helvetica" panose="020B0604020202020204" pitchFamily="34" charset="0"/>
                <a:cs typeface="Helvetica" panose="020B0604020202020204" pitchFamily="34" charset="0"/>
              </a:rPr>
              <a:t>of the Motor Vehicle collision, regardless of their level of impairment.</a:t>
            </a:r>
          </a:p>
          <a:p>
            <a:pPr>
              <a:lnSpc>
                <a:spcPct val="100000"/>
              </a:lnSpc>
            </a:pPr>
            <a:endParaRPr lang="en-US" sz="1400" dirty="0">
              <a:latin typeface="Helvetica" panose="020B0604020202020204" pitchFamily="34" charset="0"/>
              <a:cs typeface="Helvetica" panose="020B0604020202020204" pitchFamily="34" charset="0"/>
            </a:endParaRPr>
          </a:p>
        </p:txBody>
      </p:sp>
      <p:graphicFrame>
        <p:nvGraphicFramePr>
          <p:cNvPr id="14" name="Chart 13">
            <a:extLst>
              <a:ext uri="{FF2B5EF4-FFF2-40B4-BE49-F238E27FC236}">
                <a16:creationId xmlns:a16="http://schemas.microsoft.com/office/drawing/2014/main" id="{0EF59C17-C1F5-FF8A-CF50-E6B0BAF4A012}"/>
              </a:ext>
            </a:extLst>
          </p:cNvPr>
          <p:cNvGraphicFramePr>
            <a:graphicFrameLocks/>
          </p:cNvGraphicFramePr>
          <p:nvPr>
            <p:extLst>
              <p:ext uri="{D42A27DB-BD31-4B8C-83A1-F6EECF244321}">
                <p14:modId xmlns:p14="http://schemas.microsoft.com/office/powerpoint/2010/main" val="1552443917"/>
              </p:ext>
            </p:extLst>
          </p:nvPr>
        </p:nvGraphicFramePr>
        <p:xfrm>
          <a:off x="1235102" y="1416584"/>
          <a:ext cx="9647151" cy="301126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a:extLst>
              <a:ext uri="{FF2B5EF4-FFF2-40B4-BE49-F238E27FC236}">
                <a16:creationId xmlns:a16="http://schemas.microsoft.com/office/drawing/2014/main" id="{01ED291A-8393-45C9-9F43-97382F1E571D}"/>
              </a:ext>
            </a:extLst>
          </p:cNvPr>
          <p:cNvPicPr>
            <a:picLocks noChangeAspect="1"/>
          </p:cNvPicPr>
          <p:nvPr/>
        </p:nvPicPr>
        <p:blipFill>
          <a:blip r:embed="rId4"/>
          <a:stretch>
            <a:fillRect/>
          </a:stretch>
        </p:blipFill>
        <p:spPr>
          <a:xfrm>
            <a:off x="7817667" y="161443"/>
            <a:ext cx="3804234" cy="890093"/>
          </a:xfrm>
          <a:prstGeom prst="rect">
            <a:avLst/>
          </a:prstGeom>
        </p:spPr>
      </p:pic>
    </p:spTree>
    <p:extLst>
      <p:ext uri="{BB962C8B-B14F-4D97-AF65-F5344CB8AC3E}">
        <p14:creationId xmlns:p14="http://schemas.microsoft.com/office/powerpoint/2010/main" val="3864785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488F2-388D-8A12-6ACA-70EE4066B1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1A7827-7D52-EF28-6F56-6045C45D87AD}"/>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583D3B61-11BE-6210-9D42-80221B6A65AD}"/>
              </a:ext>
            </a:extLst>
          </p:cNvPr>
          <p:cNvGrpSpPr/>
          <p:nvPr/>
        </p:nvGrpSpPr>
        <p:grpSpPr>
          <a:xfrm>
            <a:off x="0" y="-19080"/>
            <a:ext cx="12192000" cy="1367770"/>
            <a:chOff x="0" y="12805"/>
            <a:chExt cx="12192000" cy="1367770"/>
          </a:xfrm>
        </p:grpSpPr>
        <p:sp>
          <p:nvSpPr>
            <p:cNvPr id="4" name="Wave 3">
              <a:extLst>
                <a:ext uri="{FF2B5EF4-FFF2-40B4-BE49-F238E27FC236}">
                  <a16:creationId xmlns:a16="http://schemas.microsoft.com/office/drawing/2014/main" id="{51B6D4AB-107F-6836-2937-AED203C2C0CD}"/>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C2CE07C9-AD64-61C6-D0AF-ED0D0B7137BC}"/>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0B66FF1C-AAF4-4947-6EB0-5A3506A57435}"/>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Drinking &amp; Driving-Related Motor Vehicle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Injury</a:t>
            </a:r>
            <a:r>
              <a:rPr lang="en-US" sz="2800" b="1" dirty="0">
                <a:solidFill>
                  <a:prstClr val="white"/>
                </a:solidFill>
                <a:latin typeface="Verdana" panose="020B0604030504040204" pitchFamily="34" charset="0"/>
                <a:ea typeface="Verdana" panose="020B0604030504040204" pitchFamily="34" charset="0"/>
              </a:rPr>
              <a:t> C</a:t>
            </a:r>
            <a:r>
              <a:rPr kumimoji="0" lang="en-US" sz="2800" b="1" i="0" u="none" strike="noStrike" kern="1200" cap="none" spc="0" normalizeH="0" baseline="0" noProof="0" dirty="0" err="1">
                <a:ln>
                  <a:noFill/>
                </a:ln>
                <a:solidFill>
                  <a:prstClr val="white"/>
                </a:solidFill>
                <a:uLnTx/>
                <a:uFillTx/>
                <a:latin typeface="Verdana" panose="020B0604030504040204" pitchFamily="34" charset="0"/>
                <a:ea typeface="Verdana" panose="020B0604030504040204" pitchFamily="34" charset="0"/>
              </a:rPr>
              <a:t>ollisions</a:t>
            </a: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 </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Injuries or Deaths</a:t>
            </a:r>
          </a:p>
        </p:txBody>
      </p:sp>
      <p:pic>
        <p:nvPicPr>
          <p:cNvPr id="9" name="Picture 8" descr="Shape&#10;&#10;Description automatically generated">
            <a:extLst>
              <a:ext uri="{FF2B5EF4-FFF2-40B4-BE49-F238E27FC236}">
                <a16:creationId xmlns:a16="http://schemas.microsoft.com/office/drawing/2014/main" id="{E5AAE6BD-DFB4-D208-1A1E-832ED27248EE}"/>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E348FCDA-5124-9C6B-5D3F-C72B9382F085}"/>
              </a:ext>
            </a:extLst>
          </p:cNvPr>
          <p:cNvSpPr txBox="1"/>
          <p:nvPr/>
        </p:nvSpPr>
        <p:spPr>
          <a:xfrm>
            <a:off x="70585" y="6331090"/>
            <a:ext cx="11789572" cy="461665"/>
          </a:xfrm>
          <a:prstGeom prst="rect">
            <a:avLst/>
          </a:prstGeom>
          <a:noFill/>
        </p:spPr>
        <p:txBody>
          <a:bodyPr wrap="square">
            <a:spAutoFit/>
          </a:bodyPr>
          <a:lstStyle/>
          <a:p>
            <a:r>
              <a:rPr lang="en-US" sz="800" dirty="0"/>
              <a:t>* 2023 data is preliminary and subject to revisions. Excludes property damage-only collisions.</a:t>
            </a:r>
            <a:endParaRPr lang="en-US" sz="800" baseline="30000" dirty="0"/>
          </a:p>
          <a:p>
            <a:r>
              <a:rPr lang="en-US" sz="800" baseline="30000" dirty="0"/>
              <a:t>2  </a:t>
            </a:r>
            <a:r>
              <a:rPr lang="en-US" sz="800" dirty="0"/>
              <a:t>Those who were killed or injured in a drinking &amp; driving collision includes all parties (driver, pedestrians, bicyclists, etc.) who died in an event where at least one drinking driver was involved.</a:t>
            </a:r>
          </a:p>
          <a:p>
            <a:pPr>
              <a:lnSpc>
                <a:spcPct val="100000"/>
              </a:lnSpc>
            </a:pPr>
            <a:r>
              <a:rPr lang="en-US" sz="800" dirty="0"/>
              <a:t>Source: Transportation Injury Mapping System (TIMS), accessed 02/2025</a:t>
            </a:r>
          </a:p>
        </p:txBody>
      </p:sp>
      <p:graphicFrame>
        <p:nvGraphicFramePr>
          <p:cNvPr id="12" name="Chart 11">
            <a:extLst>
              <a:ext uri="{FF2B5EF4-FFF2-40B4-BE49-F238E27FC236}">
                <a16:creationId xmlns:a16="http://schemas.microsoft.com/office/drawing/2014/main" id="{F93537C3-E838-121A-2B36-4803ED668168}"/>
              </a:ext>
            </a:extLst>
          </p:cNvPr>
          <p:cNvGraphicFramePr>
            <a:graphicFrameLocks/>
          </p:cNvGraphicFramePr>
          <p:nvPr>
            <p:extLst>
              <p:ext uri="{D42A27DB-BD31-4B8C-83A1-F6EECF244321}">
                <p14:modId xmlns:p14="http://schemas.microsoft.com/office/powerpoint/2010/main" val="2588077572"/>
              </p:ext>
            </p:extLst>
          </p:nvPr>
        </p:nvGraphicFramePr>
        <p:xfrm>
          <a:off x="1705400" y="1418243"/>
          <a:ext cx="8185595" cy="3134678"/>
        </p:xfrm>
        <a:graphic>
          <a:graphicData uri="http://schemas.openxmlformats.org/drawingml/2006/chart">
            <c:chart xmlns:c="http://schemas.openxmlformats.org/drawingml/2006/chart" xmlns:r="http://schemas.openxmlformats.org/officeDocument/2006/relationships" r:id="rId3"/>
          </a:graphicData>
        </a:graphic>
      </p:graphicFrame>
      <p:sp>
        <p:nvSpPr>
          <p:cNvPr id="15" name="Content Placeholder 3">
            <a:extLst>
              <a:ext uri="{FF2B5EF4-FFF2-40B4-BE49-F238E27FC236}">
                <a16:creationId xmlns:a16="http://schemas.microsoft.com/office/drawing/2014/main" id="{86BC57DB-3B05-E726-0768-FB24F6655E75}"/>
              </a:ext>
            </a:extLst>
          </p:cNvPr>
          <p:cNvSpPr txBox="1">
            <a:spLocks/>
          </p:cNvSpPr>
          <p:nvPr/>
        </p:nvSpPr>
        <p:spPr>
          <a:xfrm>
            <a:off x="445839" y="4676332"/>
            <a:ext cx="11675576" cy="192189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spcBef>
                <a:spcPts val="500"/>
              </a:spcBef>
              <a:buSzPct val="100000"/>
            </a:pPr>
            <a:r>
              <a:rPr lang="en-US" sz="1200" dirty="0">
                <a:latin typeface="Helvetica" panose="020B0604020202020204" pitchFamily="34" charset="0"/>
                <a:cs typeface="Helvetica" panose="020B0604020202020204" pitchFamily="34" charset="0"/>
              </a:rPr>
              <a:t>Those who were </a:t>
            </a:r>
            <a:r>
              <a:rPr lang="en-US" sz="1200" b="1" dirty="0">
                <a:latin typeface="Helvetica" panose="020B0604020202020204" pitchFamily="34" charset="0"/>
                <a:cs typeface="Helvetica" panose="020B0604020202020204" pitchFamily="34" charset="0"/>
              </a:rPr>
              <a:t>killed or injured </a:t>
            </a:r>
            <a:r>
              <a:rPr lang="en-US" sz="1200" dirty="0">
                <a:latin typeface="Helvetica" panose="020B0604020202020204" pitchFamily="34" charset="0"/>
                <a:cs typeface="Helvetica" panose="020B0604020202020204" pitchFamily="34" charset="0"/>
              </a:rPr>
              <a:t>in a drinking &amp; driving collision </a:t>
            </a:r>
            <a:r>
              <a:rPr lang="en-US" sz="1200" b="1" dirty="0">
                <a:latin typeface="Helvetica" panose="020B0604020202020204" pitchFamily="34" charset="0"/>
                <a:cs typeface="Helvetica" panose="020B0604020202020204" pitchFamily="34" charset="0"/>
              </a:rPr>
              <a:t>includes all parties (driver, pedestrians, bicyclists, etc.) </a:t>
            </a:r>
            <a:r>
              <a:rPr lang="en-US" sz="1200" dirty="0">
                <a:latin typeface="Helvetica" panose="020B0604020202020204" pitchFamily="34" charset="0"/>
                <a:cs typeface="Helvetica" panose="020B0604020202020204" pitchFamily="34" charset="0"/>
              </a:rPr>
              <a:t>who died or were injured in an event where </a:t>
            </a:r>
            <a:r>
              <a:rPr lang="en-US" sz="1200" b="1" dirty="0">
                <a:latin typeface="Helvetica" panose="020B0604020202020204" pitchFamily="34" charset="0"/>
                <a:cs typeface="Helvetica" panose="020B0604020202020204" pitchFamily="34" charset="0"/>
              </a:rPr>
              <a:t>at least one drinking driver</a:t>
            </a:r>
            <a:r>
              <a:rPr lang="en-US" sz="1200" dirty="0">
                <a:latin typeface="Helvetica" panose="020B0604020202020204" pitchFamily="34" charset="0"/>
                <a:cs typeface="Helvetica" panose="020B0604020202020204" pitchFamily="34" charset="0"/>
              </a:rPr>
              <a:t> was involved.</a:t>
            </a:r>
          </a:p>
          <a:p>
            <a:pPr marL="171450" indent="-171450">
              <a:lnSpc>
                <a:spcPct val="100000"/>
              </a:lnSpc>
              <a:spcBef>
                <a:spcPts val="500"/>
              </a:spcBef>
              <a:buSzPct val="100000"/>
            </a:pPr>
            <a:r>
              <a:rPr lang="en-US" sz="1200" dirty="0">
                <a:latin typeface="Helvetica" panose="020B0604020202020204" pitchFamily="34" charset="0"/>
                <a:cs typeface="Helvetica" panose="020B0604020202020204" pitchFamily="34" charset="0"/>
              </a:rPr>
              <a:t>Across all five years, the likelihood of </a:t>
            </a:r>
            <a:r>
              <a:rPr lang="en-US" sz="1200" b="1" dirty="0">
                <a:latin typeface="Helvetica" panose="020B0604020202020204" pitchFamily="34" charset="0"/>
                <a:cs typeface="Helvetica" panose="020B0604020202020204" pitchFamily="34" charset="0"/>
              </a:rPr>
              <a:t>injury</a:t>
            </a:r>
            <a:r>
              <a:rPr lang="en-US" sz="1200" dirty="0">
                <a:latin typeface="Helvetica" panose="020B0604020202020204" pitchFamily="34" charset="0"/>
                <a:cs typeface="Helvetica" panose="020B0604020202020204" pitchFamily="34" charset="0"/>
              </a:rPr>
              <a:t> from a </a:t>
            </a:r>
            <a:r>
              <a:rPr lang="en-US" sz="1200" b="1" dirty="0">
                <a:latin typeface="Helvetica" panose="020B0604020202020204" pitchFamily="34" charset="0"/>
                <a:cs typeface="Helvetica" panose="020B0604020202020204" pitchFamily="34" charset="0"/>
              </a:rPr>
              <a:t>drinking and driving collision </a:t>
            </a:r>
            <a:r>
              <a:rPr lang="en-US" sz="1200" dirty="0">
                <a:latin typeface="Helvetica" panose="020B0604020202020204" pitchFamily="34" charset="0"/>
                <a:cs typeface="Helvetica" panose="020B0604020202020204" pitchFamily="34" charset="0"/>
              </a:rPr>
              <a:t>was higher than the likelihood of death.</a:t>
            </a:r>
          </a:p>
          <a:p>
            <a:pPr marL="171450" indent="-171450">
              <a:lnSpc>
                <a:spcPct val="100000"/>
              </a:lnSpc>
              <a:spcBef>
                <a:spcPts val="500"/>
              </a:spcBef>
              <a:buSzPct val="100000"/>
            </a:pPr>
            <a:r>
              <a:rPr lang="en-US" sz="1200" dirty="0">
                <a:latin typeface="Helvetica" panose="020B0604020202020204" pitchFamily="34" charset="0"/>
                <a:cs typeface="Helvetica" panose="020B0604020202020204" pitchFamily="34" charset="0"/>
              </a:rPr>
              <a:t>From </a:t>
            </a:r>
            <a:r>
              <a:rPr lang="en-US" sz="1200" b="1" dirty="0">
                <a:latin typeface="Helvetica" panose="020B0604020202020204" pitchFamily="34" charset="0"/>
                <a:cs typeface="Helvetica" panose="020B0604020202020204" pitchFamily="34" charset="0"/>
              </a:rPr>
              <a:t>2019 to 2023</a:t>
            </a:r>
            <a:r>
              <a:rPr lang="en-US" sz="1200" dirty="0">
                <a:latin typeface="Helvetica" panose="020B0604020202020204" pitchFamily="34" charset="0"/>
                <a:cs typeface="Helvetica" panose="020B0604020202020204" pitchFamily="34" charset="0"/>
              </a:rPr>
              <a:t>:</a:t>
            </a:r>
          </a:p>
          <a:p>
            <a:pPr lvl="1">
              <a:lnSpc>
                <a:spcPct val="100000"/>
              </a:lnSpc>
            </a:pPr>
            <a:r>
              <a:rPr lang="en-US" sz="1200" dirty="0">
                <a:latin typeface="Helvetica" panose="020B0604020202020204" pitchFamily="34" charset="0"/>
                <a:cs typeface="Helvetica" panose="020B0604020202020204" pitchFamily="34" charset="0"/>
              </a:rPr>
              <a:t>The percent of those who </a:t>
            </a:r>
            <a:r>
              <a:rPr lang="en-US" sz="1200" b="1" dirty="0">
                <a:latin typeface="Helvetica" panose="020B0604020202020204" pitchFamily="34" charset="0"/>
                <a:cs typeface="Helvetica" panose="020B0604020202020204" pitchFamily="34" charset="0"/>
              </a:rPr>
              <a:t>died </a:t>
            </a:r>
            <a:r>
              <a:rPr lang="en-US" sz="1200" dirty="0">
                <a:latin typeface="Helvetica" panose="020B0604020202020204" pitchFamily="34" charset="0"/>
                <a:cs typeface="Helvetica" panose="020B0604020202020204" pitchFamily="34" charset="0"/>
              </a:rPr>
              <a:t>in an MV injury collision with a drinking driver</a:t>
            </a:r>
            <a:r>
              <a:rPr lang="en-US" sz="1200" b="1" dirty="0">
                <a:latin typeface="Helvetica" panose="020B0604020202020204" pitchFamily="34" charset="0"/>
                <a:cs typeface="Helvetica" panose="020B0604020202020204" pitchFamily="34" charset="0"/>
              </a:rPr>
              <a:t> </a:t>
            </a:r>
            <a:r>
              <a:rPr lang="en-US" sz="1200" dirty="0">
                <a:latin typeface="Helvetica" panose="020B0604020202020204" pitchFamily="34" charset="0"/>
                <a:cs typeface="Helvetica" panose="020B0604020202020204" pitchFamily="34" charset="0"/>
              </a:rPr>
              <a:t>had </a:t>
            </a:r>
            <a:r>
              <a:rPr lang="en-US" sz="1200" b="1" dirty="0">
                <a:latin typeface="Helvetica" panose="020B0604020202020204" pitchFamily="34" charset="0"/>
                <a:cs typeface="Helvetica" panose="020B0604020202020204" pitchFamily="34" charset="0"/>
              </a:rPr>
              <a:t>decreased by 18.4%, </a:t>
            </a:r>
            <a:r>
              <a:rPr lang="en-US" sz="1200" dirty="0">
                <a:latin typeface="Helvetica" panose="020B0604020202020204" pitchFamily="34" charset="0"/>
                <a:cs typeface="Helvetica" panose="020B0604020202020204" pitchFamily="34" charset="0"/>
              </a:rPr>
              <a:t>whereas the percent of those who were </a:t>
            </a:r>
            <a:r>
              <a:rPr lang="en-US" sz="1200" b="1" dirty="0">
                <a:latin typeface="Helvetica" panose="020B0604020202020204" pitchFamily="34" charset="0"/>
                <a:cs typeface="Helvetica" panose="020B0604020202020204" pitchFamily="34" charset="0"/>
              </a:rPr>
              <a:t>injured</a:t>
            </a:r>
            <a:r>
              <a:rPr lang="en-US" sz="1200" dirty="0">
                <a:latin typeface="Helvetica" panose="020B0604020202020204" pitchFamily="34" charset="0"/>
                <a:cs typeface="Helvetica" panose="020B0604020202020204" pitchFamily="34" charset="0"/>
              </a:rPr>
              <a:t> had </a:t>
            </a:r>
            <a:r>
              <a:rPr lang="en-US" sz="1200" b="1" dirty="0">
                <a:latin typeface="Helvetica" panose="020B0604020202020204" pitchFamily="34" charset="0"/>
                <a:cs typeface="Helvetica" panose="020B0604020202020204" pitchFamily="34" charset="0"/>
              </a:rPr>
              <a:t>decreased by 0.2%.</a:t>
            </a:r>
          </a:p>
          <a:p>
            <a:pPr>
              <a:lnSpc>
                <a:spcPct val="100000"/>
              </a:lnSpc>
              <a:spcBef>
                <a:spcPts val="500"/>
              </a:spcBef>
              <a:buSzPct val="100000"/>
            </a:pPr>
            <a:r>
              <a:rPr lang="en-US" sz="1200" b="1" dirty="0">
                <a:latin typeface="Helvetica" panose="020B0604020202020204" pitchFamily="34" charset="0"/>
                <a:cs typeface="Helvetica" panose="020B0604020202020204" pitchFamily="34" charset="0"/>
              </a:rPr>
              <a:t> In 2023 </a:t>
            </a:r>
            <a:r>
              <a:rPr lang="en-US" sz="1200" dirty="0">
                <a:latin typeface="Helvetica" panose="020B0604020202020204" pitchFamily="34" charset="0"/>
                <a:cs typeface="Helvetica" panose="020B0604020202020204" pitchFamily="34" charset="0"/>
              </a:rPr>
              <a:t>among all injury/fatal collisions, 67% of those in a drinking and driving collision were injured, 2.1% were killed, and 31% were unharmed.</a:t>
            </a:r>
            <a:endParaRPr lang="en-US" sz="1200" b="1" dirty="0">
              <a:latin typeface="Helvetica" panose="020B0604020202020204" pitchFamily="34" charset="0"/>
              <a:cs typeface="Helvetica" panose="020B0604020202020204" pitchFamily="34" charset="0"/>
            </a:endParaRPr>
          </a:p>
          <a:p>
            <a:pPr lvl="1">
              <a:lnSpc>
                <a:spcPct val="100000"/>
              </a:lnSpc>
            </a:pPr>
            <a:endParaRPr lang="en-US" sz="1200" b="1" dirty="0">
              <a:latin typeface="Helvetica" panose="020B0604020202020204" pitchFamily="34" charset="0"/>
              <a:cs typeface="Helvetica" panose="020B0604020202020204" pitchFamily="34" charset="0"/>
            </a:endParaRPr>
          </a:p>
          <a:p>
            <a:pPr lvl="1">
              <a:lnSpc>
                <a:spcPct val="100000"/>
              </a:lnSpc>
            </a:pPr>
            <a:endParaRPr lang="en-US" sz="1200" b="1" dirty="0">
              <a:latin typeface="Helvetica" panose="020B0604020202020204" pitchFamily="34" charset="0"/>
              <a:cs typeface="Helvetica" panose="020B0604020202020204" pitchFamily="34" charset="0"/>
            </a:endParaRPr>
          </a:p>
        </p:txBody>
      </p:sp>
      <p:pic>
        <p:nvPicPr>
          <p:cNvPr id="5" name="Picture 4">
            <a:extLst>
              <a:ext uri="{FF2B5EF4-FFF2-40B4-BE49-F238E27FC236}">
                <a16:creationId xmlns:a16="http://schemas.microsoft.com/office/drawing/2014/main" id="{7531895B-173F-46DD-B45F-9C4579957576}"/>
              </a:ext>
            </a:extLst>
          </p:cNvPr>
          <p:cNvPicPr>
            <a:picLocks noChangeAspect="1"/>
          </p:cNvPicPr>
          <p:nvPr/>
        </p:nvPicPr>
        <p:blipFill>
          <a:blip r:embed="rId4"/>
          <a:stretch>
            <a:fillRect/>
          </a:stretch>
        </p:blipFill>
        <p:spPr>
          <a:xfrm>
            <a:off x="8859710" y="244919"/>
            <a:ext cx="3117686" cy="729458"/>
          </a:xfrm>
          <a:prstGeom prst="rect">
            <a:avLst/>
          </a:prstGeom>
        </p:spPr>
      </p:pic>
    </p:spTree>
    <p:extLst>
      <p:ext uri="{BB962C8B-B14F-4D97-AF65-F5344CB8AC3E}">
        <p14:creationId xmlns:p14="http://schemas.microsoft.com/office/powerpoint/2010/main" val="1635562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074CF4-A03F-F1E6-3E0F-CFC7D0A2A7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B0F77A-664A-F254-C607-FAA780FFC5F5}"/>
              </a:ext>
            </a:extLst>
          </p:cNvPr>
          <p:cNvSpPr>
            <a:spLocks noGrp="1"/>
          </p:cNvSpPr>
          <p:nvPr>
            <p:ph type="title"/>
          </p:nvPr>
        </p:nvSpPr>
        <p:spPr>
          <a:xfrm>
            <a:off x="214604" y="-19080"/>
            <a:ext cx="11073882" cy="1325563"/>
          </a:xfrm>
        </p:spPr>
        <p:txBody>
          <a:bodyPr>
            <a:normAutofit/>
          </a:bodyPr>
          <a:lstStyle/>
          <a:p>
            <a:r>
              <a:rPr lang="en-US" sz="2800" dirty="0">
                <a:latin typeface="Verdana Pro Black" panose="020B0A04030504040204" pitchFamily="34" charset="0"/>
              </a:rPr>
              <a:t>Crisis Stabilization Unit (32 pt) (Placeholder)</a:t>
            </a:r>
            <a:endParaRPr lang="en-US" sz="2800" dirty="0"/>
          </a:p>
        </p:txBody>
      </p:sp>
      <p:grpSp>
        <p:nvGrpSpPr>
          <p:cNvPr id="8" name="Group 7">
            <a:extLst>
              <a:ext uri="{FF2B5EF4-FFF2-40B4-BE49-F238E27FC236}">
                <a16:creationId xmlns:a16="http://schemas.microsoft.com/office/drawing/2014/main" id="{1D7A9091-A0E5-2C7D-ACC6-9A117D2D66A3}"/>
              </a:ext>
            </a:extLst>
          </p:cNvPr>
          <p:cNvGrpSpPr/>
          <p:nvPr/>
        </p:nvGrpSpPr>
        <p:grpSpPr>
          <a:xfrm>
            <a:off x="0" y="-43299"/>
            <a:ext cx="12192000" cy="1367770"/>
            <a:chOff x="0" y="12805"/>
            <a:chExt cx="12192000" cy="1367770"/>
          </a:xfrm>
        </p:grpSpPr>
        <p:sp>
          <p:nvSpPr>
            <p:cNvPr id="4" name="Wave 3">
              <a:extLst>
                <a:ext uri="{FF2B5EF4-FFF2-40B4-BE49-F238E27FC236}">
                  <a16:creationId xmlns:a16="http://schemas.microsoft.com/office/drawing/2014/main" id="{3E548BCD-D0FF-A170-E752-484560C40B20}"/>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913D7D48-5AF4-39DD-98AE-DE2D37985E83}"/>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6D3D3C8E-AAA1-BDD9-1F54-34E45E45A4A9}"/>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Alcohol-Involved Motor Vehicle Injury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Collisions: </a:t>
            </a:r>
            <a:r>
              <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Injuries or Deaths by City</a:t>
            </a:r>
          </a:p>
        </p:txBody>
      </p:sp>
      <p:pic>
        <p:nvPicPr>
          <p:cNvPr id="9" name="Picture 8" descr="Shape&#10;&#10;Description automatically generated">
            <a:extLst>
              <a:ext uri="{FF2B5EF4-FFF2-40B4-BE49-F238E27FC236}">
                <a16:creationId xmlns:a16="http://schemas.microsoft.com/office/drawing/2014/main" id="{B1F7D048-1882-61BC-3A22-1DF74B106EFE}"/>
              </a:ext>
            </a:extLst>
          </p:cNvPr>
          <p:cNvPicPr>
            <a:picLocks noChangeAspect="1"/>
          </p:cNvPicPr>
          <p:nvPr/>
        </p:nvPicPr>
        <p:blipFill rotWithShape="1">
          <a:blip r:embed="rId3">
            <a:extLst>
              <a:ext uri="{28A0092B-C50C-407E-A947-70E740481C1C}">
                <a14:useLocalDpi xmlns:a14="http://schemas.microsoft.com/office/drawing/2010/main" val="0"/>
              </a:ext>
            </a:extLst>
          </a:blip>
          <a:srcRect t="82673"/>
          <a:stretch/>
        </p:blipFill>
        <p:spPr bwMode="auto">
          <a:xfrm>
            <a:off x="4006404" y="4982408"/>
            <a:ext cx="8185596" cy="186944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8F277FA2-E4B9-7BD3-095B-43B57A9C7DD0}"/>
              </a:ext>
            </a:extLst>
          </p:cNvPr>
          <p:cNvSpPr txBox="1"/>
          <p:nvPr/>
        </p:nvSpPr>
        <p:spPr>
          <a:xfrm>
            <a:off x="214604" y="6352484"/>
            <a:ext cx="10861901" cy="461665"/>
          </a:xfrm>
          <a:prstGeom prst="rect">
            <a:avLst/>
          </a:prstGeom>
          <a:noFill/>
        </p:spPr>
        <p:txBody>
          <a:bodyPr wrap="square">
            <a:spAutoFit/>
          </a:bodyPr>
          <a:lstStyle/>
          <a:p>
            <a:r>
              <a:rPr lang="en-US" sz="800" dirty="0"/>
              <a:t>* 2023 data is preliminary and subject to revisions. Excludes property damage-only collisions.</a:t>
            </a:r>
            <a:endParaRPr lang="en-US" sz="800" baseline="30000" dirty="0"/>
          </a:p>
          <a:p>
            <a:r>
              <a:rPr lang="en-US" sz="800" baseline="30000" dirty="0"/>
              <a:t>3</a:t>
            </a:r>
            <a:r>
              <a:rPr lang="en-US" sz="800" dirty="0"/>
              <a:t> Deaths and injuries among "any alcohol-involved collision" includes all events where alcohol played a role in the collision among any number of party members (</a:t>
            </a:r>
            <a:r>
              <a:rPr lang="en-US" sz="800" dirty="0" err="1"/>
              <a:t>ie</a:t>
            </a:r>
            <a:r>
              <a:rPr lang="en-US" sz="800" dirty="0"/>
              <a:t>. pedestrian, passenger, driver, bicyclist, etc.) and not just solely involving a drinking driver.</a:t>
            </a:r>
          </a:p>
          <a:p>
            <a:pPr>
              <a:lnSpc>
                <a:spcPct val="100000"/>
              </a:lnSpc>
            </a:pPr>
            <a:r>
              <a:rPr lang="en-US" sz="800" dirty="0"/>
              <a:t>Source: Transportation Injury Mapping System (TIMS), accessed 02/2024</a:t>
            </a:r>
          </a:p>
        </p:txBody>
      </p:sp>
      <p:graphicFrame>
        <p:nvGraphicFramePr>
          <p:cNvPr id="12" name="Chart 11">
            <a:extLst>
              <a:ext uri="{FF2B5EF4-FFF2-40B4-BE49-F238E27FC236}">
                <a16:creationId xmlns:a16="http://schemas.microsoft.com/office/drawing/2014/main" id="{3B6EE1F8-DA89-21A5-6BC6-C4F3619C24A7}"/>
              </a:ext>
            </a:extLst>
          </p:cNvPr>
          <p:cNvGraphicFramePr>
            <a:graphicFrameLocks/>
          </p:cNvGraphicFramePr>
          <p:nvPr>
            <p:extLst>
              <p:ext uri="{D42A27DB-BD31-4B8C-83A1-F6EECF244321}">
                <p14:modId xmlns:p14="http://schemas.microsoft.com/office/powerpoint/2010/main" val="746117061"/>
              </p:ext>
            </p:extLst>
          </p:nvPr>
        </p:nvGraphicFramePr>
        <p:xfrm>
          <a:off x="111342" y="1406499"/>
          <a:ext cx="4732669" cy="354728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Table 13">
            <a:extLst>
              <a:ext uri="{FF2B5EF4-FFF2-40B4-BE49-F238E27FC236}">
                <a16:creationId xmlns:a16="http://schemas.microsoft.com/office/drawing/2014/main" id="{BB701425-A1A7-71FF-5FC2-C5B17E281264}"/>
              </a:ext>
            </a:extLst>
          </p:cNvPr>
          <p:cNvGraphicFramePr>
            <a:graphicFrameLocks noGrp="1"/>
          </p:cNvGraphicFramePr>
          <p:nvPr>
            <p:extLst>
              <p:ext uri="{D42A27DB-BD31-4B8C-83A1-F6EECF244321}">
                <p14:modId xmlns:p14="http://schemas.microsoft.com/office/powerpoint/2010/main" val="970256215"/>
              </p:ext>
            </p:extLst>
          </p:nvPr>
        </p:nvGraphicFramePr>
        <p:xfrm>
          <a:off x="4844011" y="1396077"/>
          <a:ext cx="6892393" cy="3561977"/>
        </p:xfrm>
        <a:graphic>
          <a:graphicData uri="http://schemas.openxmlformats.org/drawingml/2006/table">
            <a:tbl>
              <a:tblPr>
                <a:tableStyleId>{073A0DAA-6AF3-43AB-8588-CEC1D06C72B9}</a:tableStyleId>
              </a:tblPr>
              <a:tblGrid>
                <a:gridCol w="1556789">
                  <a:extLst>
                    <a:ext uri="{9D8B030D-6E8A-4147-A177-3AD203B41FA5}">
                      <a16:colId xmlns:a16="http://schemas.microsoft.com/office/drawing/2014/main" val="1974125984"/>
                    </a:ext>
                  </a:extLst>
                </a:gridCol>
                <a:gridCol w="1280160">
                  <a:extLst>
                    <a:ext uri="{9D8B030D-6E8A-4147-A177-3AD203B41FA5}">
                      <a16:colId xmlns:a16="http://schemas.microsoft.com/office/drawing/2014/main" val="3548618421"/>
                    </a:ext>
                  </a:extLst>
                </a:gridCol>
                <a:gridCol w="1434164">
                  <a:extLst>
                    <a:ext uri="{9D8B030D-6E8A-4147-A177-3AD203B41FA5}">
                      <a16:colId xmlns:a16="http://schemas.microsoft.com/office/drawing/2014/main" val="3740498670"/>
                    </a:ext>
                  </a:extLst>
                </a:gridCol>
                <a:gridCol w="1193533">
                  <a:extLst>
                    <a:ext uri="{9D8B030D-6E8A-4147-A177-3AD203B41FA5}">
                      <a16:colId xmlns:a16="http://schemas.microsoft.com/office/drawing/2014/main" val="2605392741"/>
                    </a:ext>
                  </a:extLst>
                </a:gridCol>
                <a:gridCol w="1427747">
                  <a:extLst>
                    <a:ext uri="{9D8B030D-6E8A-4147-A177-3AD203B41FA5}">
                      <a16:colId xmlns:a16="http://schemas.microsoft.com/office/drawing/2014/main" val="1016321995"/>
                    </a:ext>
                  </a:extLst>
                </a:gridCol>
              </a:tblGrid>
              <a:tr h="263734">
                <a:tc rowSpan="2">
                  <a:txBody>
                    <a:bodyPr/>
                    <a:lstStyle/>
                    <a:p>
                      <a:pPr algn="ctr" fontAlgn="ctr"/>
                      <a:r>
                        <a:rPr lang="en-US" sz="900" b="1" u="none" strike="noStrike" dirty="0">
                          <a:effectLst/>
                        </a:rPr>
                        <a:t>City in San Diego County</a:t>
                      </a:r>
                      <a:endParaRPr lang="en-US" sz="900" b="1" i="0" u="none" strike="noStrike" dirty="0">
                        <a:solidFill>
                          <a:srgbClr val="000000"/>
                        </a:solidFill>
                        <a:effectLst/>
                        <a:latin typeface="Aptos Narrow" panose="020B0004020202020204" pitchFamily="34" charset="0"/>
                      </a:endParaRPr>
                    </a:p>
                  </a:txBody>
                  <a:tcPr marL="3684" marR="3684" marT="368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gridSpan="2">
                  <a:txBody>
                    <a:bodyPr/>
                    <a:lstStyle/>
                    <a:p>
                      <a:pPr algn="ctr" fontAlgn="ctr"/>
                      <a:r>
                        <a:rPr lang="en-US" sz="900" b="1" u="none" strike="noStrike" dirty="0">
                          <a:effectLst/>
                        </a:rPr>
                        <a:t>2022</a:t>
                      </a:r>
                      <a:endParaRPr lang="en-US" sz="900" b="1" i="0" u="none" strike="noStrike" dirty="0">
                        <a:solidFill>
                          <a:srgbClr val="000000"/>
                        </a:solidFill>
                        <a:effectLst/>
                        <a:latin typeface="Aptos Narrow" panose="020B0004020202020204" pitchFamily="34" charset="0"/>
                      </a:endParaRPr>
                    </a:p>
                  </a:txBody>
                  <a:tcPr marL="3684" marR="3684" marT="3684" marB="0" anchor="ctr">
                    <a:lnT w="12700" cap="flat" cmpd="sng" algn="ctr">
                      <a:solidFill>
                        <a:schemeClr val="tx1"/>
                      </a:solidFill>
                      <a:prstDash val="solid"/>
                      <a:round/>
                      <a:headEnd type="none" w="med" len="med"/>
                      <a:tailEnd type="none" w="med" len="med"/>
                    </a:lnT>
                    <a:solidFill>
                      <a:schemeClr val="accent2">
                        <a:lumMod val="60000"/>
                        <a:lumOff val="40000"/>
                      </a:schemeClr>
                    </a:solidFill>
                  </a:tcPr>
                </a:tc>
                <a:tc hMerge="1">
                  <a:txBody>
                    <a:bodyPr/>
                    <a:lstStyle/>
                    <a:p>
                      <a:endParaRPr lang="en-US"/>
                    </a:p>
                  </a:txBody>
                  <a:tcPr/>
                </a:tc>
                <a:tc gridSpan="2">
                  <a:txBody>
                    <a:bodyPr/>
                    <a:lstStyle/>
                    <a:p>
                      <a:pPr algn="ctr" fontAlgn="b"/>
                      <a:r>
                        <a:rPr lang="en-US" sz="900" b="1" u="none" strike="noStrike" dirty="0">
                          <a:effectLst/>
                        </a:rPr>
                        <a:t>2023*</a:t>
                      </a:r>
                      <a:endParaRPr lang="en-US" sz="900" b="1" i="0" u="none" strike="noStrike" dirty="0">
                        <a:solidFill>
                          <a:srgbClr val="000000"/>
                        </a:solidFill>
                        <a:effectLst/>
                        <a:latin typeface="Aptos Narrow" panose="020B0004020202020204" pitchFamily="34" charset="0"/>
                      </a:endParaRPr>
                    </a:p>
                  </a:txBody>
                  <a:tcPr marL="3684" marR="3684" marT="368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60000"/>
                        <a:lumOff val="40000"/>
                      </a:schemeClr>
                    </a:solidFill>
                  </a:tcPr>
                </a:tc>
                <a:tc hMerge="1">
                  <a:txBody>
                    <a:bodyPr/>
                    <a:lstStyle/>
                    <a:p>
                      <a:endParaRPr lang="en-US"/>
                    </a:p>
                  </a:txBody>
                  <a:tcPr/>
                </a:tc>
                <a:extLst>
                  <a:ext uri="{0D108BD9-81ED-4DB2-BD59-A6C34878D82A}">
                    <a16:rowId xmlns:a16="http://schemas.microsoft.com/office/drawing/2014/main" val="4206466394"/>
                  </a:ext>
                </a:extLst>
              </a:tr>
              <a:tr h="410900">
                <a:tc vMerge="1">
                  <a:txBody>
                    <a:bodyPr/>
                    <a:lstStyle/>
                    <a:p>
                      <a:endParaRPr lang="en-US"/>
                    </a:p>
                  </a:txBody>
                  <a:tcPr/>
                </a:tc>
                <a:tc>
                  <a:txBody>
                    <a:bodyPr/>
                    <a:lstStyle/>
                    <a:p>
                      <a:pPr algn="ctr" fontAlgn="ctr"/>
                      <a:r>
                        <a:rPr lang="en-US" sz="900" b="1" u="none" strike="noStrike" dirty="0">
                          <a:effectLst/>
                        </a:rPr>
                        <a:t>% of those killed in an alcohol-involved collision</a:t>
                      </a:r>
                      <a:endParaRPr lang="en-US" sz="900" b="1" i="0" u="none" strike="noStrike" dirty="0">
                        <a:solidFill>
                          <a:srgbClr val="000000"/>
                        </a:solidFill>
                        <a:effectLst/>
                        <a:latin typeface="Aptos Narrow" panose="020B0004020202020204" pitchFamily="34" charset="0"/>
                      </a:endParaRPr>
                    </a:p>
                  </a:txBody>
                  <a:tcPr marL="3684" marR="3684" marT="3684" marB="0" anchor="ct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900" b="1" u="none" strike="noStrike" dirty="0">
                          <a:effectLst/>
                        </a:rPr>
                        <a:t>% of those injured in an alcohol-involved collision</a:t>
                      </a:r>
                      <a:endParaRPr lang="en-US" sz="900" b="1" i="0" u="none" strike="noStrike" dirty="0">
                        <a:solidFill>
                          <a:srgbClr val="000000"/>
                        </a:solidFill>
                        <a:effectLst/>
                        <a:latin typeface="Aptos Narrow" panose="020B0004020202020204" pitchFamily="34" charset="0"/>
                      </a:endParaRPr>
                    </a:p>
                  </a:txBody>
                  <a:tcPr marL="3684" marR="3684" marT="3684" marB="0" anchor="ct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900" b="1" u="none" strike="noStrike" dirty="0">
                          <a:effectLst/>
                        </a:rPr>
                        <a:t>% of those killed in an alcohol-involved collision</a:t>
                      </a:r>
                      <a:endParaRPr lang="en-US" sz="900" b="1" i="0" u="none" strike="noStrike" dirty="0">
                        <a:solidFill>
                          <a:srgbClr val="000000"/>
                        </a:solidFill>
                        <a:effectLst/>
                        <a:latin typeface="Aptos Narrow" panose="020B0004020202020204" pitchFamily="34" charset="0"/>
                      </a:endParaRPr>
                    </a:p>
                  </a:txBody>
                  <a:tcPr marL="3684" marR="3684" marT="3684" marB="0" anchor="ctr">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n-US" sz="900" b="1" u="none" strike="noStrike" dirty="0">
                          <a:effectLst/>
                        </a:rPr>
                        <a:t>% of those injured in an alcohol-involved collision</a:t>
                      </a:r>
                      <a:endParaRPr lang="en-US" sz="900" b="1" i="0" u="none" strike="noStrike" dirty="0">
                        <a:solidFill>
                          <a:srgbClr val="000000"/>
                        </a:solidFill>
                        <a:effectLst/>
                        <a:latin typeface="Aptos Narrow" panose="020B0004020202020204" pitchFamily="34" charset="0"/>
                      </a:endParaRPr>
                    </a:p>
                  </a:txBody>
                  <a:tcPr marL="3684" marR="3684" marT="368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97716160"/>
                  </a:ext>
                </a:extLst>
              </a:tr>
              <a:tr h="151741">
                <a:tc>
                  <a:txBody>
                    <a:bodyPr/>
                    <a:lstStyle/>
                    <a:p>
                      <a:pPr lvl="1" algn="l" fontAlgn="b"/>
                      <a:r>
                        <a:rPr lang="en-US" sz="900" u="none" strike="noStrike" dirty="0">
                          <a:effectLst/>
                        </a:rPr>
                        <a:t>CARLSBAD</a:t>
                      </a:r>
                      <a:endParaRPr lang="en-US" sz="900" b="0" i="0" u="none" strike="noStrike" dirty="0">
                        <a:solidFill>
                          <a:srgbClr val="000000"/>
                        </a:solidFill>
                        <a:effectLst/>
                        <a:latin typeface="Aptos Narrow" panose="020B0004020202020204" pitchFamily="34" charset="0"/>
                      </a:endParaRPr>
                    </a:p>
                  </a:txBody>
                  <a:tcPr marL="3684" marR="3684" marT="3684" marB="0" anchor="b">
                    <a:lnT w="12700" cap="flat" cmpd="sng" algn="ctr">
                      <a:solidFill>
                        <a:schemeClr val="tx1"/>
                      </a:solidFill>
                      <a:prstDash val="solid"/>
                      <a:round/>
                      <a:headEnd type="none" w="med" len="med"/>
                      <a:tailEnd type="none" w="med" len="med"/>
                    </a:lnT>
                  </a:tcPr>
                </a:tc>
                <a:tc>
                  <a:txBody>
                    <a:bodyPr/>
                    <a:lstStyle/>
                    <a:p>
                      <a:pPr algn="ctr" fontAlgn="ctr"/>
                      <a:r>
                        <a:rPr lang="en-US" sz="900" u="none" strike="noStrike">
                          <a:effectLst/>
                        </a:rPr>
                        <a:t>4%</a:t>
                      </a:r>
                      <a:endParaRPr lang="en-US" sz="900" b="0" i="0" u="none" strike="noStrike">
                        <a:solidFill>
                          <a:srgbClr val="000000"/>
                        </a:solidFill>
                        <a:effectLst/>
                        <a:latin typeface="Aptos Narrow" panose="020B0004020202020204" pitchFamily="34" charset="0"/>
                      </a:endParaRPr>
                    </a:p>
                  </a:txBody>
                  <a:tcPr marL="3684" marR="3684" marT="3684" marB="0" anchor="ctr">
                    <a:lnT w="12700" cap="flat" cmpd="sng" algn="ctr">
                      <a:solidFill>
                        <a:schemeClr val="tx1"/>
                      </a:solidFill>
                      <a:prstDash val="solid"/>
                      <a:round/>
                      <a:headEnd type="none" w="med" len="med"/>
                      <a:tailEnd type="none" w="med" len="med"/>
                    </a:lnT>
                  </a:tcPr>
                </a:tc>
                <a:tc>
                  <a:txBody>
                    <a:bodyPr/>
                    <a:lstStyle/>
                    <a:p>
                      <a:pPr algn="ctr" fontAlgn="ctr"/>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ctr">
                    <a:lnT w="12700" cap="flat" cmpd="sng" algn="ctr">
                      <a:solidFill>
                        <a:schemeClr val="tx1"/>
                      </a:solidFill>
                      <a:prstDash val="solid"/>
                      <a:round/>
                      <a:headEnd type="none" w="med" len="med"/>
                      <a:tailEnd type="none" w="med" len="med"/>
                    </a:lnT>
                  </a:tcPr>
                </a:tc>
                <a:tc>
                  <a:txBody>
                    <a:bodyPr/>
                    <a:lstStyle/>
                    <a:p>
                      <a:pPr algn="ctr" fontAlgn="b"/>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b">
                    <a:lnT w="12700" cap="flat" cmpd="sng" algn="ctr">
                      <a:solidFill>
                        <a:schemeClr val="tx1"/>
                      </a:solidFill>
                      <a:prstDash val="solid"/>
                      <a:round/>
                      <a:headEnd type="none" w="med" len="med"/>
                      <a:tailEnd type="none" w="med" len="med"/>
                    </a:lnT>
                  </a:tcPr>
                </a:tc>
                <a:tc>
                  <a:txBody>
                    <a:bodyPr/>
                    <a:lstStyle/>
                    <a:p>
                      <a:pPr algn="ctr" fontAlgn="b"/>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79897974"/>
                  </a:ext>
                </a:extLst>
              </a:tr>
              <a:tr h="151741">
                <a:tc>
                  <a:txBody>
                    <a:bodyPr/>
                    <a:lstStyle/>
                    <a:p>
                      <a:pPr lvl="1" algn="l" fontAlgn="b"/>
                      <a:r>
                        <a:rPr lang="en-US" sz="900" u="none" strike="noStrike" dirty="0">
                          <a:effectLst/>
                        </a:rPr>
                        <a:t>CHULA VISTA</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7%</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5%</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6%</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2100702835"/>
                  </a:ext>
                </a:extLst>
              </a:tr>
              <a:tr h="151741">
                <a:tc>
                  <a:txBody>
                    <a:bodyPr/>
                    <a:lstStyle/>
                    <a:p>
                      <a:pPr lvl="1" algn="l" fontAlgn="b"/>
                      <a:r>
                        <a:rPr lang="en-US" sz="900" u="none" strike="noStrike" dirty="0">
                          <a:effectLst/>
                        </a:rPr>
                        <a:t>CORONADO</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463295448"/>
                  </a:ext>
                </a:extLst>
              </a:tr>
              <a:tr h="151741">
                <a:tc>
                  <a:txBody>
                    <a:bodyPr/>
                    <a:lstStyle/>
                    <a:p>
                      <a:pPr lvl="1" algn="l" fontAlgn="b"/>
                      <a:r>
                        <a:rPr lang="en-US" sz="900" u="none" strike="noStrike" dirty="0">
                          <a:effectLst/>
                        </a:rPr>
                        <a:t>DEL MAR</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864121110"/>
                  </a:ext>
                </a:extLst>
              </a:tr>
              <a:tr h="151741">
                <a:tc>
                  <a:txBody>
                    <a:bodyPr/>
                    <a:lstStyle/>
                    <a:p>
                      <a:pPr lvl="1" algn="l" fontAlgn="b"/>
                      <a:r>
                        <a:rPr lang="en-US" sz="900" u="none" strike="noStrike" dirty="0">
                          <a:effectLst/>
                        </a:rPr>
                        <a:t>EL CAJON</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6%</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422023534"/>
                  </a:ext>
                </a:extLst>
              </a:tr>
              <a:tr h="151741">
                <a:tc>
                  <a:txBody>
                    <a:bodyPr/>
                    <a:lstStyle/>
                    <a:p>
                      <a:pPr lvl="1" algn="l" fontAlgn="b"/>
                      <a:r>
                        <a:rPr lang="en-US" sz="900" u="none" strike="noStrike">
                          <a:effectLst/>
                        </a:rPr>
                        <a:t>ENCINITAS</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2%</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2%</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2008530433"/>
                  </a:ext>
                </a:extLst>
              </a:tr>
              <a:tr h="151741">
                <a:tc>
                  <a:txBody>
                    <a:bodyPr/>
                    <a:lstStyle/>
                    <a:p>
                      <a:pPr lvl="1" algn="l" fontAlgn="b"/>
                      <a:r>
                        <a:rPr lang="en-US" sz="900" u="none" strike="noStrike" dirty="0">
                          <a:effectLst/>
                        </a:rPr>
                        <a:t>ESCONDIDO</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5%</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5%</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5%</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3975012803"/>
                  </a:ext>
                </a:extLst>
              </a:tr>
              <a:tr h="151741">
                <a:tc>
                  <a:txBody>
                    <a:bodyPr/>
                    <a:lstStyle/>
                    <a:p>
                      <a:pPr lvl="1" algn="l" fontAlgn="b"/>
                      <a:r>
                        <a:rPr lang="en-US" sz="900" u="none" strike="noStrike" dirty="0">
                          <a:effectLst/>
                        </a:rPr>
                        <a:t>IMPERIAL BEACH</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0%</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804085352"/>
                  </a:ext>
                </a:extLst>
              </a:tr>
              <a:tr h="151741">
                <a:tc>
                  <a:txBody>
                    <a:bodyPr/>
                    <a:lstStyle/>
                    <a:p>
                      <a:pPr lvl="1" algn="l" fontAlgn="b"/>
                      <a:r>
                        <a:rPr lang="en-US" sz="900" u="none" strike="noStrike">
                          <a:effectLst/>
                        </a:rPr>
                        <a:t>LA MESA</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4%</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2%</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2%</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4062801563"/>
                  </a:ext>
                </a:extLst>
              </a:tr>
              <a:tr h="151741">
                <a:tc>
                  <a:txBody>
                    <a:bodyPr/>
                    <a:lstStyle/>
                    <a:p>
                      <a:pPr lvl="1" algn="l" fontAlgn="b"/>
                      <a:r>
                        <a:rPr lang="en-US" sz="900" u="none" strike="noStrike">
                          <a:effectLst/>
                        </a:rPr>
                        <a:t>LEMON GROVE</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903976811"/>
                  </a:ext>
                </a:extLst>
              </a:tr>
              <a:tr h="151741">
                <a:tc>
                  <a:txBody>
                    <a:bodyPr/>
                    <a:lstStyle/>
                    <a:p>
                      <a:pPr lvl="1" algn="l" fontAlgn="b"/>
                      <a:r>
                        <a:rPr lang="en-US" sz="900" u="none" strike="noStrike" dirty="0">
                          <a:effectLst/>
                        </a:rPr>
                        <a:t>NATIONAL CITY</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4%</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3637961436"/>
                  </a:ext>
                </a:extLst>
              </a:tr>
              <a:tr h="151741">
                <a:tc>
                  <a:txBody>
                    <a:bodyPr/>
                    <a:lstStyle/>
                    <a:p>
                      <a:pPr lvl="1" algn="l" fontAlgn="b"/>
                      <a:r>
                        <a:rPr lang="en-US" sz="900" u="none" strike="noStrike" dirty="0">
                          <a:effectLst/>
                        </a:rPr>
                        <a:t>OCEANSIDE</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dirty="0">
                          <a:effectLst/>
                        </a:rPr>
                        <a:t>6%</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13%</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8%</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56769906"/>
                  </a:ext>
                </a:extLst>
              </a:tr>
              <a:tr h="151741">
                <a:tc>
                  <a:txBody>
                    <a:bodyPr/>
                    <a:lstStyle/>
                    <a:p>
                      <a:pPr lvl="1" algn="l" fontAlgn="b"/>
                      <a:r>
                        <a:rPr lang="en-US" sz="900" u="none" strike="noStrike" dirty="0">
                          <a:effectLst/>
                        </a:rPr>
                        <a:t>POWAY</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4%</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0%</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0%</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3046941016"/>
                  </a:ext>
                </a:extLst>
              </a:tr>
              <a:tr h="151741">
                <a:tc>
                  <a:txBody>
                    <a:bodyPr/>
                    <a:lstStyle/>
                    <a:p>
                      <a:pPr lvl="1" algn="l" fontAlgn="b"/>
                      <a:r>
                        <a:rPr lang="en-US" sz="900" u="none" strike="noStrike">
                          <a:effectLst/>
                        </a:rPr>
                        <a:t>SAN DIEGO</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29%</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44%</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20%</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a:effectLst/>
                        </a:rPr>
                        <a:t>40%</a:t>
                      </a:r>
                      <a:endParaRPr lang="en-US" sz="900" b="0" i="0" u="none" strike="noStrike">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97733422"/>
                  </a:ext>
                </a:extLst>
              </a:tr>
              <a:tr h="151741">
                <a:tc>
                  <a:txBody>
                    <a:bodyPr/>
                    <a:lstStyle/>
                    <a:p>
                      <a:pPr lvl="1" algn="l" fontAlgn="b"/>
                      <a:r>
                        <a:rPr lang="en-US" sz="900" u="none" strike="noStrike" dirty="0">
                          <a:effectLst/>
                        </a:rPr>
                        <a:t>SAN MARCOS</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dirty="0">
                          <a:effectLst/>
                        </a:rPr>
                        <a:t>3%</a:t>
                      </a:r>
                      <a:endParaRPr lang="en-US" sz="900" b="0" i="0" u="none" strike="noStrike" dirty="0">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2%</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2%</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2774640553"/>
                  </a:ext>
                </a:extLst>
              </a:tr>
              <a:tr h="151741">
                <a:tc>
                  <a:txBody>
                    <a:bodyPr/>
                    <a:lstStyle/>
                    <a:p>
                      <a:pPr lvl="1" algn="l" fontAlgn="b"/>
                      <a:r>
                        <a:rPr lang="en-US" sz="900" u="none" strike="noStrike">
                          <a:effectLst/>
                        </a:rPr>
                        <a:t>SANTEE</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1%</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2085997543"/>
                  </a:ext>
                </a:extLst>
              </a:tr>
              <a:tr h="151741">
                <a:tc>
                  <a:txBody>
                    <a:bodyPr/>
                    <a:lstStyle/>
                    <a:p>
                      <a:pPr lvl="1" algn="l" fontAlgn="b"/>
                      <a:r>
                        <a:rPr lang="en-US" sz="900" u="none" strike="noStrike" dirty="0">
                          <a:effectLst/>
                        </a:rPr>
                        <a:t>SOLANA BEACH</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0%</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072990781"/>
                  </a:ext>
                </a:extLst>
              </a:tr>
              <a:tr h="151741">
                <a:tc>
                  <a:txBody>
                    <a:bodyPr/>
                    <a:lstStyle/>
                    <a:p>
                      <a:pPr lvl="1" algn="l" fontAlgn="b"/>
                      <a:r>
                        <a:rPr lang="en-US" sz="900" u="none" strike="noStrike" dirty="0">
                          <a:effectLst/>
                        </a:rPr>
                        <a:t>UNINCORPORATED</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36%</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17%</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dirty="0">
                          <a:effectLst/>
                        </a:rPr>
                        <a:t>38%</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17%</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1963325040"/>
                  </a:ext>
                </a:extLst>
              </a:tr>
              <a:tr h="151741">
                <a:tc>
                  <a:txBody>
                    <a:bodyPr/>
                    <a:lstStyle/>
                    <a:p>
                      <a:pPr lvl="1" algn="l" fontAlgn="b"/>
                      <a:r>
                        <a:rPr lang="en-US" sz="900" u="none" strike="noStrike" dirty="0">
                          <a:effectLst/>
                        </a:rPr>
                        <a:t>VISTA</a:t>
                      </a:r>
                      <a:endParaRPr lang="en-US" sz="900" b="0" i="0" u="none" strike="noStrike" dirty="0">
                        <a:solidFill>
                          <a:srgbClr val="000000"/>
                        </a:solidFill>
                        <a:effectLst/>
                        <a:latin typeface="Aptos Narrow" panose="020B0004020202020204" pitchFamily="34" charset="0"/>
                      </a:endParaRPr>
                    </a:p>
                  </a:txBody>
                  <a:tcPr marL="3684" marR="3684" marT="3684" marB="0" anchor="b"/>
                </a:tc>
                <a:tc>
                  <a:txBody>
                    <a:bodyPr/>
                    <a:lstStyle/>
                    <a:p>
                      <a:pPr algn="ctr" fontAlgn="ctr"/>
                      <a:r>
                        <a:rPr lang="en-US" sz="900" u="none" strike="noStrike">
                          <a:effectLst/>
                        </a:rPr>
                        <a:t>1%</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ctr"/>
                      <a:r>
                        <a:rPr lang="en-US" sz="900" u="none" strike="noStrike">
                          <a:effectLst/>
                        </a:rPr>
                        <a:t>3%</a:t>
                      </a:r>
                      <a:endParaRPr lang="en-US" sz="900" b="0" i="0" u="none" strike="noStrike">
                        <a:solidFill>
                          <a:srgbClr val="000000"/>
                        </a:solidFill>
                        <a:effectLst/>
                        <a:latin typeface="Aptos Narrow" panose="020B0004020202020204" pitchFamily="34" charset="0"/>
                      </a:endParaRPr>
                    </a:p>
                  </a:txBody>
                  <a:tcPr marL="3684" marR="3684" marT="3684" marB="0" anchor="ctr"/>
                </a:tc>
                <a:tc>
                  <a:txBody>
                    <a:bodyPr/>
                    <a:lstStyle/>
                    <a:p>
                      <a:pPr algn="ctr" fontAlgn="b"/>
                      <a:r>
                        <a:rPr lang="en-US" sz="900" u="none" strike="noStrike">
                          <a:effectLst/>
                        </a:rPr>
                        <a:t>5%</a:t>
                      </a:r>
                      <a:endParaRPr lang="en-US" sz="900" b="0" i="0" u="none" strike="noStrike">
                        <a:solidFill>
                          <a:srgbClr val="000000"/>
                        </a:solidFill>
                        <a:effectLst/>
                        <a:latin typeface="Aptos Narrow" panose="020B0004020202020204" pitchFamily="34" charset="0"/>
                      </a:endParaRPr>
                    </a:p>
                  </a:txBody>
                  <a:tcPr marL="3684" marR="3684" marT="3684" marB="0" anchor="b"/>
                </a:tc>
                <a:tc>
                  <a:txBody>
                    <a:bodyPr/>
                    <a:lstStyle/>
                    <a:p>
                      <a:pPr algn="ctr" fontAlgn="b"/>
                      <a:r>
                        <a:rPr lang="en-US" sz="900" u="none" strike="noStrike" dirty="0">
                          <a:effectLst/>
                        </a:rPr>
                        <a:t>4%</a:t>
                      </a:r>
                      <a:endParaRPr lang="en-US" sz="900" b="0" i="0" u="none" strike="noStrike" dirty="0">
                        <a:solidFill>
                          <a:srgbClr val="000000"/>
                        </a:solidFill>
                        <a:effectLst/>
                        <a:latin typeface="Aptos Narrow" panose="020B0004020202020204" pitchFamily="34" charset="0"/>
                      </a:endParaRPr>
                    </a:p>
                  </a:txBody>
                  <a:tcPr marL="3684" marR="3684" marT="3684" marB="0" anchor="b"/>
                </a:tc>
                <a:extLst>
                  <a:ext uri="{0D108BD9-81ED-4DB2-BD59-A6C34878D82A}">
                    <a16:rowId xmlns:a16="http://schemas.microsoft.com/office/drawing/2014/main" val="859894260"/>
                  </a:ext>
                </a:extLst>
              </a:tr>
            </a:tbl>
          </a:graphicData>
        </a:graphic>
      </p:graphicFrame>
      <p:sp>
        <p:nvSpPr>
          <p:cNvPr id="15" name="Content Placeholder 24">
            <a:extLst>
              <a:ext uri="{FF2B5EF4-FFF2-40B4-BE49-F238E27FC236}">
                <a16:creationId xmlns:a16="http://schemas.microsoft.com/office/drawing/2014/main" id="{2E5BC851-7EA8-CDFF-D0AD-47437DBE91D6}"/>
              </a:ext>
            </a:extLst>
          </p:cNvPr>
          <p:cNvSpPr txBox="1">
            <a:spLocks/>
          </p:cNvSpPr>
          <p:nvPr/>
        </p:nvSpPr>
        <p:spPr>
          <a:xfrm>
            <a:off x="616365" y="5063326"/>
            <a:ext cx="10672121" cy="132263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latin typeface="Helvetica" panose="020B0604020202020204" pitchFamily="34" charset="0"/>
                <a:cs typeface="Helvetica" panose="020B0604020202020204" pitchFamily="34" charset="0"/>
              </a:rPr>
              <a:t>From </a:t>
            </a:r>
            <a:r>
              <a:rPr lang="en-US" sz="1400" b="1" dirty="0">
                <a:latin typeface="Helvetica" panose="020B0604020202020204" pitchFamily="34" charset="0"/>
                <a:cs typeface="Helvetica" panose="020B0604020202020204" pitchFamily="34" charset="0"/>
              </a:rPr>
              <a:t>2019 to 2023</a:t>
            </a:r>
            <a:r>
              <a:rPr lang="en-US" sz="1400" dirty="0">
                <a:latin typeface="Helvetica" panose="020B0604020202020204" pitchFamily="34" charset="0"/>
                <a:cs typeface="Helvetica" panose="020B0604020202020204" pitchFamily="34" charset="0"/>
              </a:rPr>
              <a:t>, the </a:t>
            </a:r>
            <a:r>
              <a:rPr lang="en-US" sz="1400" b="1" dirty="0">
                <a:latin typeface="Helvetica" panose="020B0604020202020204" pitchFamily="34" charset="0"/>
                <a:cs typeface="Helvetica" panose="020B0604020202020204" pitchFamily="34" charset="0"/>
              </a:rPr>
              <a:t>likelihood of an injury </a:t>
            </a:r>
            <a:r>
              <a:rPr lang="en-US" sz="1400" dirty="0">
                <a:latin typeface="Helvetica" panose="020B0604020202020204" pitchFamily="34" charset="0"/>
                <a:cs typeface="Helvetica" panose="020B0604020202020204" pitchFamily="34" charset="0"/>
              </a:rPr>
              <a:t>due to being involved in an alcohol-related collision was </a:t>
            </a:r>
            <a:r>
              <a:rPr lang="en-US" sz="1400" b="1" dirty="0">
                <a:latin typeface="Helvetica" panose="020B0604020202020204" pitchFamily="34" charset="0"/>
                <a:cs typeface="Helvetica" panose="020B0604020202020204" pitchFamily="34" charset="0"/>
              </a:rPr>
              <a:t>higher</a:t>
            </a:r>
            <a:r>
              <a:rPr lang="en-US" sz="1400" dirty="0">
                <a:latin typeface="Helvetica" panose="020B0604020202020204" pitchFamily="34" charset="0"/>
                <a:cs typeface="Helvetica" panose="020B0604020202020204" pitchFamily="34" charset="0"/>
              </a:rPr>
              <a:t> than the </a:t>
            </a:r>
            <a:r>
              <a:rPr lang="en-US" sz="1400" b="1" dirty="0">
                <a:latin typeface="Helvetica" panose="020B0604020202020204" pitchFamily="34" charset="0"/>
                <a:cs typeface="Helvetica" panose="020B0604020202020204" pitchFamily="34" charset="0"/>
              </a:rPr>
              <a:t>likelihood of death</a:t>
            </a:r>
            <a:r>
              <a:rPr lang="en-US" sz="1400" dirty="0">
                <a:latin typeface="Helvetica" panose="020B0604020202020204" pitchFamily="34" charset="0"/>
                <a:cs typeface="Helvetica" panose="020B0604020202020204" pitchFamily="34" charset="0"/>
              </a:rPr>
              <a:t>.</a:t>
            </a:r>
          </a:p>
          <a:p>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2023, </a:t>
            </a:r>
            <a:r>
              <a:rPr lang="en-US" sz="1400" dirty="0">
                <a:latin typeface="Helvetica" panose="020B0604020202020204" pitchFamily="34" charset="0"/>
                <a:cs typeface="Helvetica" panose="020B0604020202020204" pitchFamily="34" charset="0"/>
              </a:rPr>
              <a:t>the </a:t>
            </a:r>
            <a:r>
              <a:rPr lang="en-US" sz="1400" b="1" dirty="0">
                <a:latin typeface="Helvetica" panose="020B0604020202020204" pitchFamily="34" charset="0"/>
                <a:cs typeface="Helvetica" panose="020B0604020202020204" pitchFamily="34" charset="0"/>
              </a:rPr>
              <a:t>City of San Diego, City of Oceanside, </a:t>
            </a:r>
            <a:r>
              <a:rPr lang="en-US" sz="1400" dirty="0">
                <a:latin typeface="Helvetica" panose="020B0604020202020204" pitchFamily="34" charset="0"/>
                <a:cs typeface="Helvetica" panose="020B0604020202020204" pitchFamily="34" charset="0"/>
              </a:rPr>
              <a:t>and </a:t>
            </a:r>
            <a:r>
              <a:rPr lang="en-US" sz="1400" b="1" dirty="0">
                <a:latin typeface="Helvetica" panose="020B0604020202020204" pitchFamily="34" charset="0"/>
                <a:cs typeface="Helvetica" panose="020B0604020202020204" pitchFamily="34" charset="0"/>
              </a:rPr>
              <a:t>Unincorporated Area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higher percentages </a:t>
            </a:r>
            <a:r>
              <a:rPr lang="en-US" sz="1400" dirty="0">
                <a:latin typeface="Helvetica" panose="020B0604020202020204" pitchFamily="34" charset="0"/>
                <a:cs typeface="Helvetica" panose="020B0604020202020204" pitchFamily="34" charset="0"/>
              </a:rPr>
              <a:t>of </a:t>
            </a:r>
            <a:r>
              <a:rPr lang="en-US" sz="1400" b="1" dirty="0">
                <a:latin typeface="Helvetica" panose="020B0604020202020204" pitchFamily="34" charset="0"/>
                <a:cs typeface="Helvetica" panose="020B0604020202020204" pitchFamily="34" charset="0"/>
              </a:rPr>
              <a:t>injury or death </a:t>
            </a:r>
            <a:r>
              <a:rPr lang="en-US" sz="1400" dirty="0">
                <a:latin typeface="Helvetica" panose="020B0604020202020204" pitchFamily="34" charset="0"/>
                <a:cs typeface="Helvetica" panose="020B0604020202020204" pitchFamily="34" charset="0"/>
              </a:rPr>
              <a:t>due to alcohol-involved motor vehicle collisions.</a:t>
            </a:r>
          </a:p>
        </p:txBody>
      </p:sp>
      <p:sp>
        <p:nvSpPr>
          <p:cNvPr id="16" name="Rectangle 15">
            <a:extLst>
              <a:ext uri="{FF2B5EF4-FFF2-40B4-BE49-F238E27FC236}">
                <a16:creationId xmlns:a16="http://schemas.microsoft.com/office/drawing/2014/main" id="{5CA03788-5195-B4B0-2FED-46153267DCEB}"/>
              </a:ext>
            </a:extLst>
          </p:cNvPr>
          <p:cNvSpPr/>
          <p:nvPr/>
        </p:nvSpPr>
        <p:spPr>
          <a:xfrm>
            <a:off x="4851689" y="4021434"/>
            <a:ext cx="6879385" cy="16735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7" name="Rectangle 16">
            <a:extLst>
              <a:ext uri="{FF2B5EF4-FFF2-40B4-BE49-F238E27FC236}">
                <a16:creationId xmlns:a16="http://schemas.microsoft.com/office/drawing/2014/main" id="{0C90C9F3-80CE-3B56-634D-8680DBCE7E73}"/>
              </a:ext>
            </a:extLst>
          </p:cNvPr>
          <p:cNvSpPr/>
          <p:nvPr/>
        </p:nvSpPr>
        <p:spPr>
          <a:xfrm>
            <a:off x="4844011" y="4641093"/>
            <a:ext cx="6879385" cy="16735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F48874F9-213B-862F-5422-F7C980506F96}"/>
              </a:ext>
            </a:extLst>
          </p:cNvPr>
          <p:cNvSpPr/>
          <p:nvPr/>
        </p:nvSpPr>
        <p:spPr>
          <a:xfrm>
            <a:off x="4850514" y="3727271"/>
            <a:ext cx="6879385" cy="16735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33998028-1BC0-4703-A839-859D450D5641}"/>
              </a:ext>
            </a:extLst>
          </p:cNvPr>
          <p:cNvPicPr>
            <a:picLocks noChangeAspect="1"/>
          </p:cNvPicPr>
          <p:nvPr/>
        </p:nvPicPr>
        <p:blipFill>
          <a:blip r:embed="rId5"/>
          <a:stretch>
            <a:fillRect/>
          </a:stretch>
        </p:blipFill>
        <p:spPr>
          <a:xfrm>
            <a:off x="8283703" y="132752"/>
            <a:ext cx="3804234" cy="890093"/>
          </a:xfrm>
          <a:prstGeom prst="rect">
            <a:avLst/>
          </a:prstGeom>
        </p:spPr>
      </p:pic>
    </p:spTree>
    <p:extLst>
      <p:ext uri="{BB962C8B-B14F-4D97-AF65-F5344CB8AC3E}">
        <p14:creationId xmlns:p14="http://schemas.microsoft.com/office/powerpoint/2010/main" val="2778102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8E0B1-5651-2909-8159-5C10BA5DB022}"/>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A16E0DF5-355F-3A5A-E5D0-C89269686003}"/>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C87F554D-11E0-B7F9-C9DD-A3DFBD602B9C}"/>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2A9CD599-B6BB-E243-8E2B-995B8B7F47B5}"/>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941C4A78-D913-C7A6-EFE9-4A70821338EF}"/>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C9D0455E-4C83-205D-2040-FE3DF302438D}"/>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E61E5A4B-C92A-DCC1-3CC1-27D668289E38}"/>
              </a:ext>
            </a:extLst>
          </p:cNvPr>
          <p:cNvSpPr txBox="1">
            <a:spLocks/>
          </p:cNvSpPr>
          <p:nvPr/>
        </p:nvSpPr>
        <p:spPr>
          <a:xfrm>
            <a:off x="1695872" y="1668038"/>
            <a:ext cx="9204571"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6B63D811-605C-9B5E-08D6-556ED13D1C85}"/>
              </a:ext>
            </a:extLst>
          </p:cNvPr>
          <p:cNvSpPr/>
          <p:nvPr/>
        </p:nvSpPr>
        <p:spPr>
          <a:xfrm>
            <a:off x="1266456" y="3547385"/>
            <a:ext cx="6892323"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6C49F64-AFE5-4A39-B719-40EEEE8A0A97}"/>
              </a:ext>
            </a:extLst>
          </p:cNvPr>
          <p:cNvPicPr>
            <a:picLocks noChangeAspect="1"/>
          </p:cNvPicPr>
          <p:nvPr/>
        </p:nvPicPr>
        <p:blipFill>
          <a:blip r:embed="rId3"/>
          <a:stretch>
            <a:fillRect/>
          </a:stretch>
        </p:blipFill>
        <p:spPr>
          <a:xfrm>
            <a:off x="8126509" y="161443"/>
            <a:ext cx="3804234" cy="890093"/>
          </a:xfrm>
          <a:prstGeom prst="rect">
            <a:avLst/>
          </a:prstGeom>
        </p:spPr>
      </p:pic>
    </p:spTree>
    <p:extLst>
      <p:ext uri="{BB962C8B-B14F-4D97-AF65-F5344CB8AC3E}">
        <p14:creationId xmlns:p14="http://schemas.microsoft.com/office/powerpoint/2010/main" val="767461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86AFD-5310-3881-BB95-7F873A1E9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E2369D-0DF1-3ECA-6E11-FCBE9B22E706}"/>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0D777D74-F8B3-7A1B-066E-53157B8B7FD5}"/>
              </a:ext>
            </a:extLst>
          </p:cNvPr>
          <p:cNvGrpSpPr/>
          <p:nvPr/>
        </p:nvGrpSpPr>
        <p:grpSpPr>
          <a:xfrm>
            <a:off x="0" y="-19080"/>
            <a:ext cx="12192000" cy="1367770"/>
            <a:chOff x="0" y="12805"/>
            <a:chExt cx="12192000" cy="1367770"/>
          </a:xfrm>
        </p:grpSpPr>
        <p:sp>
          <p:nvSpPr>
            <p:cNvPr id="4" name="Wave 3">
              <a:extLst>
                <a:ext uri="{FF2B5EF4-FFF2-40B4-BE49-F238E27FC236}">
                  <a16:creationId xmlns:a16="http://schemas.microsoft.com/office/drawing/2014/main" id="{8D371988-AD3C-075D-8A6D-497CF45AE7FB}"/>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497A8FB3-1162-2B30-EFAD-AAEC964198D3}"/>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67F68CAA-204D-8064-EE04-D591407581A8}"/>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 Consumption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by Region &amp; Venue</a:t>
            </a:r>
          </a:p>
        </p:txBody>
      </p:sp>
      <p:pic>
        <p:nvPicPr>
          <p:cNvPr id="9" name="Picture 8" descr="Shape&#10;&#10;Description automatically generated">
            <a:extLst>
              <a:ext uri="{FF2B5EF4-FFF2-40B4-BE49-F238E27FC236}">
                <a16:creationId xmlns:a16="http://schemas.microsoft.com/office/drawing/2014/main" id="{9F32C185-CA69-62E6-3A9E-39B12527E831}"/>
              </a:ext>
            </a:extLst>
          </p:cNvPr>
          <p:cNvPicPr>
            <a:picLocks noChangeAspect="1"/>
          </p:cNvPicPr>
          <p:nvPr/>
        </p:nvPicPr>
        <p:blipFill rotWithShape="1">
          <a:blip r:embed="rId3">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C8A0B7A6-AFC7-6F2B-3D60-3582971DB0C4}"/>
              </a:ext>
            </a:extLst>
          </p:cNvPr>
          <p:cNvSpPr txBox="1"/>
          <p:nvPr/>
        </p:nvSpPr>
        <p:spPr>
          <a:xfrm>
            <a:off x="92872" y="6556105"/>
            <a:ext cx="11789572" cy="246221"/>
          </a:xfrm>
          <a:prstGeom prst="rect">
            <a:avLst/>
          </a:prstGeom>
          <a:noFill/>
        </p:spPr>
        <p:txBody>
          <a:bodyPr wrap="square">
            <a:spAutoFit/>
          </a:bodyPr>
          <a:lstStyle/>
          <a:p>
            <a:r>
              <a:rPr lang="en-US" sz="1000" dirty="0"/>
              <a:t>Source: ESRI Market Potential Data (MPI), Grocery and Alcoholic Beverages, 2023.</a:t>
            </a:r>
          </a:p>
        </p:txBody>
      </p:sp>
      <p:sp>
        <p:nvSpPr>
          <p:cNvPr id="15" name="Content Placeholder 3">
            <a:extLst>
              <a:ext uri="{FF2B5EF4-FFF2-40B4-BE49-F238E27FC236}">
                <a16:creationId xmlns:a16="http://schemas.microsoft.com/office/drawing/2014/main" id="{E0360BB5-F22B-58E8-9CC0-A8ED6B51E397}"/>
              </a:ext>
            </a:extLst>
          </p:cNvPr>
          <p:cNvSpPr txBox="1">
            <a:spLocks/>
          </p:cNvSpPr>
          <p:nvPr/>
        </p:nvSpPr>
        <p:spPr>
          <a:xfrm>
            <a:off x="376874" y="4775535"/>
            <a:ext cx="11221568" cy="181376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spcBef>
                <a:spcPts val="500"/>
              </a:spcBef>
              <a:buSzPct val="100000"/>
            </a:pPr>
            <a:r>
              <a:rPr lang="en-US" sz="1600" dirty="0">
                <a:latin typeface="Helvetica" panose="020B0604020202020204" pitchFamily="34" charset="0"/>
                <a:cs typeface="Helvetica" panose="020B0604020202020204" pitchFamily="34" charset="0"/>
              </a:rPr>
              <a:t>Among all San Diegans who consumed alcohol in 2023, </a:t>
            </a:r>
            <a:r>
              <a:rPr lang="en-US" sz="1600" b="1" dirty="0">
                <a:latin typeface="Helvetica" panose="020B0604020202020204" pitchFamily="34" charset="0"/>
                <a:cs typeface="Helvetica" panose="020B0604020202020204" pitchFamily="34" charset="0"/>
              </a:rPr>
              <a:t>65% </a:t>
            </a:r>
            <a:r>
              <a:rPr lang="en-US" sz="1600" dirty="0">
                <a:latin typeface="Helvetica" panose="020B0604020202020204" pitchFamily="34" charset="0"/>
                <a:cs typeface="Helvetica" panose="020B0604020202020204" pitchFamily="34" charset="0"/>
              </a:rPr>
              <a:t>of adults reported consuming alcohol in their</a:t>
            </a:r>
            <a:r>
              <a:rPr lang="en-US" sz="1600" b="1" dirty="0">
                <a:latin typeface="Helvetica" panose="020B0604020202020204" pitchFamily="34" charset="0"/>
                <a:cs typeface="Helvetica" panose="020B0604020202020204" pitchFamily="34" charset="0"/>
              </a:rPr>
              <a:t> homes</a:t>
            </a:r>
            <a:r>
              <a:rPr lang="en-US" sz="1600" dirty="0">
                <a:latin typeface="Helvetica" panose="020B0604020202020204" pitchFamily="34" charset="0"/>
                <a:cs typeface="Helvetica" panose="020B0604020202020204" pitchFamily="34" charset="0"/>
              </a:rPr>
              <a:t>, followed by consuming alcohol at a </a:t>
            </a:r>
            <a:r>
              <a:rPr lang="en-US" sz="1600" b="1" dirty="0">
                <a:latin typeface="Helvetica" panose="020B0604020202020204" pitchFamily="34" charset="0"/>
                <a:cs typeface="Helvetica" panose="020B0604020202020204" pitchFamily="34" charset="0"/>
              </a:rPr>
              <a:t>restaurant </a:t>
            </a:r>
            <a:r>
              <a:rPr lang="en-US" sz="1600" dirty="0">
                <a:latin typeface="Helvetica" panose="020B0604020202020204" pitchFamily="34" charset="0"/>
                <a:cs typeface="Helvetica" panose="020B0604020202020204" pitchFamily="34" charset="0"/>
              </a:rPr>
              <a:t>in the past 30 days. </a:t>
            </a:r>
          </a:p>
          <a:p>
            <a:pPr marL="171450" indent="-171450">
              <a:lnSpc>
                <a:spcPct val="100000"/>
              </a:lnSpc>
              <a:spcBef>
                <a:spcPts val="500"/>
              </a:spcBef>
              <a:buSzPct val="100000"/>
            </a:pPr>
            <a:r>
              <a:rPr lang="en-US" sz="1600" dirty="0">
                <a:latin typeface="Helvetica" panose="020B0604020202020204" pitchFamily="34" charset="0"/>
                <a:cs typeface="Helvetica" panose="020B0604020202020204" pitchFamily="34" charset="0"/>
              </a:rPr>
              <a:t>Regardless of venue, residents from </a:t>
            </a:r>
            <a:r>
              <a:rPr lang="en-US" sz="1600" b="1" dirty="0">
                <a:latin typeface="Helvetica" panose="020B0604020202020204" pitchFamily="34" charset="0"/>
                <a:cs typeface="Helvetica" panose="020B0604020202020204" pitchFamily="34" charset="0"/>
              </a:rPr>
              <a:t>North Central region </a:t>
            </a:r>
            <a:r>
              <a:rPr lang="en-US" sz="1600" dirty="0">
                <a:latin typeface="Helvetica" panose="020B0604020202020204" pitchFamily="34" charset="0"/>
                <a:cs typeface="Helvetica" panose="020B0604020202020204" pitchFamily="34" charset="0"/>
              </a:rPr>
              <a:t>had reported the </a:t>
            </a:r>
            <a:r>
              <a:rPr lang="en-US" sz="1600" b="1" dirty="0">
                <a:latin typeface="Helvetica" panose="020B0604020202020204" pitchFamily="34" charset="0"/>
                <a:cs typeface="Helvetica" panose="020B0604020202020204" pitchFamily="34" charset="0"/>
              </a:rPr>
              <a:t>highest </a:t>
            </a:r>
            <a:r>
              <a:rPr lang="en-US" sz="1600" dirty="0">
                <a:latin typeface="Helvetica" panose="020B0604020202020204" pitchFamily="34" charset="0"/>
                <a:cs typeface="Helvetica" panose="020B0604020202020204" pitchFamily="34" charset="0"/>
              </a:rPr>
              <a:t>count and percentage of </a:t>
            </a:r>
            <a:r>
              <a:rPr lang="en-US" sz="1600" b="1" dirty="0">
                <a:latin typeface="Helvetica" panose="020B0604020202020204" pitchFamily="34" charset="0"/>
                <a:cs typeface="Helvetica" panose="020B0604020202020204" pitchFamily="34" charset="0"/>
              </a:rPr>
              <a:t>alcohol consumption </a:t>
            </a:r>
            <a:r>
              <a:rPr lang="en-US" sz="1600" dirty="0">
                <a:latin typeface="Helvetica" panose="020B0604020202020204" pitchFamily="34" charset="0"/>
                <a:cs typeface="Helvetica" panose="020B0604020202020204" pitchFamily="34" charset="0"/>
              </a:rPr>
              <a:t>compared to other HHSA regions. </a:t>
            </a:r>
            <a:endParaRPr lang="en-US" sz="1400" dirty="0">
              <a:latin typeface="Helvetica" panose="020B0604020202020204" pitchFamily="34" charset="0"/>
              <a:cs typeface="Helvetica" panose="020B0604020202020204" pitchFamily="34" charset="0"/>
            </a:endParaRPr>
          </a:p>
          <a:p>
            <a:pPr marL="628650" lvl="1" indent="-171450">
              <a:lnSpc>
                <a:spcPct val="100000"/>
              </a:lnSpc>
              <a:buSzPct val="100000"/>
            </a:pPr>
            <a:r>
              <a:rPr lang="en-US" sz="1200" dirty="0">
                <a:latin typeface="Helvetica" panose="020B0604020202020204" pitchFamily="34" charset="0"/>
                <a:cs typeface="Helvetica" panose="020B0604020202020204" pitchFamily="34" charset="0"/>
              </a:rPr>
              <a:t>Note that zip codes in North Central region had the most approved on and off-sale liquor licenses compared to other regions.</a:t>
            </a:r>
          </a:p>
          <a:p>
            <a:pPr marL="171450" indent="-171450">
              <a:lnSpc>
                <a:spcPct val="100000"/>
              </a:lnSpc>
              <a:spcBef>
                <a:spcPts val="500"/>
              </a:spcBef>
              <a:buSzPct val="100000"/>
            </a:pPr>
            <a:endParaRPr lang="en-US" sz="1400" dirty="0">
              <a:latin typeface="Helvetica" panose="020B0604020202020204" pitchFamily="34" charset="0"/>
              <a:cs typeface="Helvetica" panose="020B0604020202020204" pitchFamily="34" charset="0"/>
            </a:endParaRPr>
          </a:p>
        </p:txBody>
      </p:sp>
      <p:graphicFrame>
        <p:nvGraphicFramePr>
          <p:cNvPr id="5" name="Chart 4">
            <a:extLst>
              <a:ext uri="{FF2B5EF4-FFF2-40B4-BE49-F238E27FC236}">
                <a16:creationId xmlns:a16="http://schemas.microsoft.com/office/drawing/2014/main" id="{EC25215A-AB26-BAA0-6239-BCDAC0B3B8FE}"/>
              </a:ext>
            </a:extLst>
          </p:cNvPr>
          <p:cNvGraphicFramePr>
            <a:graphicFrameLocks/>
          </p:cNvGraphicFramePr>
          <p:nvPr>
            <p:extLst>
              <p:ext uri="{D42A27DB-BD31-4B8C-83A1-F6EECF244321}">
                <p14:modId xmlns:p14="http://schemas.microsoft.com/office/powerpoint/2010/main" val="1055884928"/>
              </p:ext>
            </p:extLst>
          </p:nvPr>
        </p:nvGraphicFramePr>
        <p:xfrm>
          <a:off x="674676" y="1418243"/>
          <a:ext cx="10842647" cy="323868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a:extLst>
              <a:ext uri="{FF2B5EF4-FFF2-40B4-BE49-F238E27FC236}">
                <a16:creationId xmlns:a16="http://schemas.microsoft.com/office/drawing/2014/main" id="{1B2C6942-5EB2-459A-678A-F0D79296B461}"/>
              </a:ext>
            </a:extLst>
          </p:cNvPr>
          <p:cNvSpPr/>
          <p:nvPr/>
        </p:nvSpPr>
        <p:spPr>
          <a:xfrm>
            <a:off x="2622999" y="2465970"/>
            <a:ext cx="379379" cy="223736"/>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4C5AF9-D5F6-6F4F-4AA6-DD8F5618E478}"/>
              </a:ext>
            </a:extLst>
          </p:cNvPr>
          <p:cNvSpPr/>
          <p:nvPr/>
        </p:nvSpPr>
        <p:spPr>
          <a:xfrm>
            <a:off x="5966353" y="2465970"/>
            <a:ext cx="379379" cy="223736"/>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5F6873F-5B1A-9217-D3BB-80048A74D6A3}"/>
              </a:ext>
            </a:extLst>
          </p:cNvPr>
          <p:cNvSpPr/>
          <p:nvPr/>
        </p:nvSpPr>
        <p:spPr>
          <a:xfrm>
            <a:off x="9309707" y="2453154"/>
            <a:ext cx="379379" cy="223736"/>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A0137C73-9AB8-4BF3-91A6-A4B1E0488AEE}"/>
              </a:ext>
            </a:extLst>
          </p:cNvPr>
          <p:cNvPicPr>
            <a:picLocks noChangeAspect="1"/>
          </p:cNvPicPr>
          <p:nvPr/>
        </p:nvPicPr>
        <p:blipFill>
          <a:blip r:embed="rId5"/>
          <a:stretch>
            <a:fillRect/>
          </a:stretch>
        </p:blipFill>
        <p:spPr>
          <a:xfrm>
            <a:off x="8078210" y="161443"/>
            <a:ext cx="3804234" cy="890093"/>
          </a:xfrm>
          <a:prstGeom prst="rect">
            <a:avLst/>
          </a:prstGeom>
        </p:spPr>
      </p:pic>
    </p:spTree>
    <p:extLst>
      <p:ext uri="{BB962C8B-B14F-4D97-AF65-F5344CB8AC3E}">
        <p14:creationId xmlns:p14="http://schemas.microsoft.com/office/powerpoint/2010/main" val="4128616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B48DC-463C-19A2-0919-BE35F0E941F6}"/>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6BC1A32E-1011-96C3-D600-665843C15798}"/>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5C814781-5C73-3A3C-9A87-AA05EBBFEE30}"/>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BCB7D234-FDB7-729C-B1E6-503AF34C1EDA}"/>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D0F2995E-6B01-84D7-DE7F-62CBABD78031}"/>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0E497D9E-1F4A-47CD-88D9-01ED60D7C71F}"/>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A5068007-6934-97DB-3F0E-F3F66A4FB166}"/>
              </a:ext>
            </a:extLst>
          </p:cNvPr>
          <p:cNvSpPr txBox="1">
            <a:spLocks/>
          </p:cNvSpPr>
          <p:nvPr/>
        </p:nvSpPr>
        <p:spPr>
          <a:xfrm>
            <a:off x="1695872" y="1668038"/>
            <a:ext cx="9204571"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6594E845-72C0-B65B-9EE8-D4B4CB9B4263}"/>
              </a:ext>
            </a:extLst>
          </p:cNvPr>
          <p:cNvSpPr/>
          <p:nvPr/>
        </p:nvSpPr>
        <p:spPr>
          <a:xfrm>
            <a:off x="1206878" y="4092351"/>
            <a:ext cx="8912481"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2DD6750-9C81-4E7E-8514-5F412F91A177}"/>
              </a:ext>
            </a:extLst>
          </p:cNvPr>
          <p:cNvPicPr>
            <a:picLocks noChangeAspect="1"/>
          </p:cNvPicPr>
          <p:nvPr/>
        </p:nvPicPr>
        <p:blipFill>
          <a:blip r:embed="rId3"/>
          <a:stretch>
            <a:fillRect/>
          </a:stretch>
        </p:blipFill>
        <p:spPr>
          <a:xfrm>
            <a:off x="8099202" y="161443"/>
            <a:ext cx="3804234" cy="890093"/>
          </a:xfrm>
          <a:prstGeom prst="rect">
            <a:avLst/>
          </a:prstGeom>
        </p:spPr>
      </p:pic>
    </p:spTree>
    <p:extLst>
      <p:ext uri="{BB962C8B-B14F-4D97-AF65-F5344CB8AC3E}">
        <p14:creationId xmlns:p14="http://schemas.microsoft.com/office/powerpoint/2010/main" val="2903311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5D5E6-38AD-2A77-0D37-3769D5F14FBC}"/>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A7F8DC3A-D4A4-6D36-D43B-DD08FA1616EA}"/>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BB6EB868-B762-EE32-8FAA-CEC1E466B927}"/>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DAF5CC52-1897-75FE-C5EB-D6E91CA8F859}"/>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F41E5D84-4567-0A70-83E4-727F8F13FC12}"/>
              </a:ext>
            </a:extLst>
          </p:cNvPr>
          <p:cNvPicPr>
            <a:picLocks noChangeAspect="1"/>
          </p:cNvPicPr>
          <p:nvPr/>
        </p:nvPicPr>
        <p:blipFill rotWithShape="1">
          <a:blip r:embed="rId3">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8" name="Content Placeholder 7">
            <a:extLst>
              <a:ext uri="{FF2B5EF4-FFF2-40B4-BE49-F238E27FC236}">
                <a16:creationId xmlns:a16="http://schemas.microsoft.com/office/drawing/2014/main" id="{9947EDC2-7451-991F-0B84-B8AB2F75A111}"/>
              </a:ext>
            </a:extLst>
          </p:cNvPr>
          <p:cNvSpPr>
            <a:spLocks noGrp="1"/>
          </p:cNvSpPr>
          <p:nvPr>
            <p:ph idx="1"/>
          </p:nvPr>
        </p:nvSpPr>
        <p:spPr>
          <a:xfrm>
            <a:off x="6305549" y="1740773"/>
            <a:ext cx="5560178" cy="4182507"/>
          </a:xfrm>
        </p:spPr>
        <p:txBody>
          <a:bodyPr>
            <a:normAutofit fontScale="70000" lnSpcReduction="20000"/>
          </a:bodyPr>
          <a:lstStyle/>
          <a:p>
            <a:pPr>
              <a:lnSpc>
                <a:spcPct val="120000"/>
              </a:lnSpc>
            </a:pPr>
            <a:r>
              <a:rPr lang="en-US" sz="2000" dirty="0">
                <a:latin typeface="Helvetica" panose="020B0604020202020204" pitchFamily="34" charset="0"/>
                <a:cs typeface="Helvetica" panose="020B0604020202020204" pitchFamily="34" charset="0"/>
              </a:rPr>
              <a:t>From </a:t>
            </a:r>
            <a:r>
              <a:rPr lang="en-US" sz="2000" b="1" dirty="0">
                <a:latin typeface="Helvetica" panose="020B0604020202020204" pitchFamily="34" charset="0"/>
                <a:cs typeface="Helvetica" panose="020B0604020202020204" pitchFamily="34" charset="0"/>
              </a:rPr>
              <a:t>2018 to 2022</a:t>
            </a:r>
            <a:r>
              <a:rPr lang="en-US" sz="2000" dirty="0">
                <a:latin typeface="Helvetica" panose="020B0604020202020204" pitchFamily="34" charset="0"/>
                <a:cs typeface="Helvetica" panose="020B0604020202020204" pitchFamily="34" charset="0"/>
              </a:rPr>
              <a:t>, the rates of medical encounters (ED discharge or hospitalization) due to </a:t>
            </a:r>
            <a:r>
              <a:rPr lang="en-US" sz="2000" b="1" dirty="0">
                <a:latin typeface="Helvetica" panose="020B0604020202020204" pitchFamily="34" charset="0"/>
                <a:cs typeface="Helvetica" panose="020B0604020202020204" pitchFamily="34" charset="0"/>
              </a:rPr>
              <a:t>alcohol poisoning </a:t>
            </a:r>
            <a:r>
              <a:rPr lang="en-US" sz="2000" dirty="0">
                <a:latin typeface="Helvetica" panose="020B0604020202020204" pitchFamily="34" charset="0"/>
                <a:cs typeface="Helvetica" panose="020B0604020202020204" pitchFamily="34" charset="0"/>
              </a:rPr>
              <a:t>had </a:t>
            </a:r>
            <a:r>
              <a:rPr lang="en-US" sz="2000" b="1" dirty="0">
                <a:latin typeface="Helvetica" panose="020B0604020202020204" pitchFamily="34" charset="0"/>
                <a:cs typeface="Helvetica" panose="020B0604020202020204" pitchFamily="34" charset="0"/>
              </a:rPr>
              <a:t>decreased </a:t>
            </a:r>
            <a:r>
              <a:rPr lang="en-US" sz="2000" dirty="0">
                <a:latin typeface="Helvetica" panose="020B0604020202020204" pitchFamily="34" charset="0"/>
                <a:cs typeface="Helvetica" panose="020B0604020202020204" pitchFamily="34" charset="0"/>
              </a:rPr>
              <a:t>overall in San Diego County.</a:t>
            </a:r>
          </a:p>
          <a:p>
            <a:pPr>
              <a:lnSpc>
                <a:spcPct val="120000"/>
              </a:lnSpc>
            </a:pPr>
            <a:r>
              <a:rPr lang="en-US" sz="2000" dirty="0">
                <a:latin typeface="Helvetica" panose="020B0604020202020204" pitchFamily="34" charset="0"/>
                <a:cs typeface="Helvetica" panose="020B0604020202020204" pitchFamily="34" charset="0"/>
              </a:rPr>
              <a:t>Across all 5 years, patients were </a:t>
            </a:r>
            <a:r>
              <a:rPr lang="en-US" sz="2000" b="1" dirty="0">
                <a:latin typeface="Helvetica" panose="020B0604020202020204" pitchFamily="34" charset="0"/>
                <a:cs typeface="Helvetica" panose="020B0604020202020204" pitchFamily="34" charset="0"/>
              </a:rPr>
              <a:t>more likely </a:t>
            </a:r>
            <a:r>
              <a:rPr lang="en-US" sz="2000" dirty="0">
                <a:latin typeface="Helvetica" panose="020B0604020202020204" pitchFamily="34" charset="0"/>
                <a:cs typeface="Helvetica" panose="020B0604020202020204" pitchFamily="34" charset="0"/>
              </a:rPr>
              <a:t>to be </a:t>
            </a:r>
            <a:r>
              <a:rPr lang="en-US" sz="2000" b="1" dirty="0">
                <a:latin typeface="Helvetica" panose="020B0604020202020204" pitchFamily="34" charset="0"/>
                <a:cs typeface="Helvetica" panose="020B0604020202020204" pitchFamily="34" charset="0"/>
              </a:rPr>
              <a:t>discharged from the ED </a:t>
            </a:r>
            <a:r>
              <a:rPr lang="en-US" sz="2000" dirty="0">
                <a:latin typeface="Helvetica" panose="020B0604020202020204" pitchFamily="34" charset="0"/>
                <a:cs typeface="Helvetica" panose="020B0604020202020204" pitchFamily="34" charset="0"/>
              </a:rPr>
              <a:t>for </a:t>
            </a:r>
            <a:r>
              <a:rPr lang="en-US" sz="2000" b="1" dirty="0">
                <a:latin typeface="Helvetica" panose="020B0604020202020204" pitchFamily="34" charset="0"/>
                <a:cs typeface="Helvetica" panose="020B0604020202020204" pitchFamily="34" charset="0"/>
              </a:rPr>
              <a:t>alcohol poisoning</a:t>
            </a:r>
            <a:r>
              <a:rPr lang="en-US" sz="2000" dirty="0">
                <a:latin typeface="Helvetica" panose="020B0604020202020204" pitchFamily="34" charset="0"/>
                <a:cs typeface="Helvetica" panose="020B0604020202020204" pitchFamily="34" charset="0"/>
              </a:rPr>
              <a:t>, rather than be hospitalized.</a:t>
            </a:r>
          </a:p>
          <a:p>
            <a:pPr>
              <a:lnSpc>
                <a:spcPct val="120000"/>
              </a:lnSpc>
            </a:pPr>
            <a:r>
              <a:rPr lang="en-US" sz="2000" b="1" dirty="0">
                <a:latin typeface="Helvetica" panose="020B0604020202020204" pitchFamily="34" charset="0"/>
                <a:cs typeface="Helvetica" panose="020B0604020202020204" pitchFamily="34" charset="0"/>
              </a:rPr>
              <a:t>20+ year-olds </a:t>
            </a:r>
            <a:r>
              <a:rPr lang="en-US" sz="2000" dirty="0">
                <a:latin typeface="Helvetica" panose="020B0604020202020204" pitchFamily="34" charset="0"/>
                <a:cs typeface="Helvetica" panose="020B0604020202020204" pitchFamily="34" charset="0"/>
              </a:rPr>
              <a:t>had </a:t>
            </a:r>
            <a:r>
              <a:rPr lang="en-US" sz="2000" b="1" dirty="0">
                <a:latin typeface="Helvetica" panose="020B0604020202020204" pitchFamily="34" charset="0"/>
                <a:cs typeface="Helvetica" panose="020B0604020202020204" pitchFamily="34" charset="0"/>
              </a:rPr>
              <a:t>higher</a:t>
            </a:r>
            <a:r>
              <a:rPr lang="en-US" sz="2000" dirty="0">
                <a:latin typeface="Helvetica" panose="020B0604020202020204" pitchFamily="34" charset="0"/>
                <a:cs typeface="Helvetica" panose="020B0604020202020204" pitchFamily="34" charset="0"/>
              </a:rPr>
              <a:t> rates of medical encounters due to </a:t>
            </a:r>
            <a:r>
              <a:rPr lang="en-US" sz="2000" b="1" dirty="0">
                <a:latin typeface="Helvetica" panose="020B0604020202020204" pitchFamily="34" charset="0"/>
                <a:cs typeface="Helvetica" panose="020B0604020202020204" pitchFamily="34" charset="0"/>
              </a:rPr>
              <a:t>alcohol poisoning </a:t>
            </a:r>
            <a:r>
              <a:rPr lang="en-US" sz="2000" dirty="0">
                <a:latin typeface="Helvetica" panose="020B0604020202020204" pitchFamily="34" charset="0"/>
                <a:cs typeface="Helvetica" panose="020B0604020202020204" pitchFamily="34" charset="0"/>
              </a:rPr>
              <a:t>compared to underage drinkers. </a:t>
            </a:r>
          </a:p>
          <a:p>
            <a:pPr>
              <a:lnSpc>
                <a:spcPct val="120000"/>
              </a:lnSpc>
            </a:pPr>
            <a:r>
              <a:rPr lang="en-US" sz="2000" dirty="0">
                <a:latin typeface="Helvetica" panose="020B0604020202020204" pitchFamily="34" charset="0"/>
                <a:cs typeface="Helvetica" panose="020B0604020202020204" pitchFamily="34" charset="0"/>
              </a:rPr>
              <a:t>In</a:t>
            </a:r>
            <a:r>
              <a:rPr lang="en-US" sz="2000" b="1" dirty="0">
                <a:latin typeface="Helvetica" panose="020B0604020202020204" pitchFamily="34" charset="0"/>
                <a:cs typeface="Helvetica" panose="020B0604020202020204" pitchFamily="34" charset="0"/>
              </a:rPr>
              <a:t> 2022</a:t>
            </a:r>
            <a:r>
              <a:rPr lang="en-US" sz="2000" dirty="0">
                <a:latin typeface="Helvetica" panose="020B0604020202020204" pitchFamily="34" charset="0"/>
                <a:cs typeface="Helvetica" panose="020B0604020202020204" pitchFamily="34" charset="0"/>
              </a:rPr>
              <a:t>:</a:t>
            </a:r>
          </a:p>
          <a:p>
            <a:pPr lvl="1">
              <a:lnSpc>
                <a:spcPct val="120000"/>
              </a:lnSpc>
            </a:pPr>
            <a:r>
              <a:rPr lang="en-US" sz="2000" b="1" dirty="0">
                <a:latin typeface="Helvetica" panose="020B0604020202020204" pitchFamily="34" charset="0"/>
                <a:cs typeface="Helvetica" panose="020B0604020202020204" pitchFamily="34" charset="0"/>
              </a:rPr>
              <a:t>ED discharges </a:t>
            </a:r>
            <a:r>
              <a:rPr lang="en-US" sz="2000" dirty="0">
                <a:latin typeface="Helvetica" panose="020B0604020202020204" pitchFamily="34" charset="0"/>
                <a:cs typeface="Helvetica" panose="020B0604020202020204" pitchFamily="34" charset="0"/>
              </a:rPr>
              <a:t>due to alcohol poisoning among </a:t>
            </a:r>
            <a:r>
              <a:rPr lang="en-US" sz="2000" b="1" dirty="0">
                <a:latin typeface="Helvetica" panose="020B0604020202020204" pitchFamily="34" charset="0"/>
                <a:cs typeface="Helvetica" panose="020B0604020202020204" pitchFamily="34" charset="0"/>
              </a:rPr>
              <a:t>20+ year-olds</a:t>
            </a:r>
            <a:r>
              <a:rPr lang="en-US" sz="2000" dirty="0">
                <a:latin typeface="Helvetica" panose="020B0604020202020204" pitchFamily="34" charset="0"/>
                <a:cs typeface="Helvetica" panose="020B0604020202020204" pitchFamily="34" charset="0"/>
              </a:rPr>
              <a:t> were </a:t>
            </a:r>
            <a:r>
              <a:rPr lang="en-US" sz="2000" b="1" dirty="0">
                <a:latin typeface="Helvetica" panose="020B0604020202020204" pitchFamily="34" charset="0"/>
                <a:cs typeface="Helvetica" panose="020B0604020202020204" pitchFamily="34" charset="0"/>
              </a:rPr>
              <a:t>4x times higher </a:t>
            </a:r>
            <a:r>
              <a:rPr lang="en-US" sz="2000" dirty="0">
                <a:latin typeface="Helvetica" panose="020B0604020202020204" pitchFamily="34" charset="0"/>
                <a:cs typeface="Helvetica" panose="020B0604020202020204" pitchFamily="34" charset="0"/>
              </a:rPr>
              <a:t>than underage drinkers.</a:t>
            </a:r>
          </a:p>
          <a:p>
            <a:pPr lvl="1">
              <a:lnSpc>
                <a:spcPct val="120000"/>
              </a:lnSpc>
            </a:pPr>
            <a:r>
              <a:rPr lang="en-US" sz="2000" b="1" dirty="0">
                <a:latin typeface="Helvetica" panose="020B0604020202020204" pitchFamily="34" charset="0"/>
                <a:cs typeface="Helvetica" panose="020B0604020202020204" pitchFamily="34" charset="0"/>
              </a:rPr>
              <a:t>Hospitalizations</a:t>
            </a:r>
            <a:r>
              <a:rPr lang="en-US" sz="2000" dirty="0">
                <a:latin typeface="Helvetica" panose="020B0604020202020204" pitchFamily="34" charset="0"/>
                <a:cs typeface="Helvetica" panose="020B0604020202020204" pitchFamily="34" charset="0"/>
              </a:rPr>
              <a:t> among </a:t>
            </a:r>
            <a:r>
              <a:rPr lang="en-US" sz="2000" b="1" dirty="0">
                <a:latin typeface="Helvetica" panose="020B0604020202020204" pitchFamily="34" charset="0"/>
                <a:cs typeface="Helvetica" panose="020B0604020202020204" pitchFamily="34" charset="0"/>
              </a:rPr>
              <a:t>20+ year-olds </a:t>
            </a:r>
            <a:r>
              <a:rPr lang="en-US" sz="2000" dirty="0">
                <a:latin typeface="Helvetica" panose="020B0604020202020204" pitchFamily="34" charset="0"/>
                <a:cs typeface="Helvetica" panose="020B0604020202020204" pitchFamily="34" charset="0"/>
              </a:rPr>
              <a:t>were </a:t>
            </a:r>
            <a:r>
              <a:rPr lang="en-US" sz="2000" b="1" dirty="0">
                <a:latin typeface="Helvetica" panose="020B0604020202020204" pitchFamily="34" charset="0"/>
                <a:cs typeface="Helvetica" panose="020B0604020202020204" pitchFamily="34" charset="0"/>
              </a:rPr>
              <a:t>higher</a:t>
            </a:r>
            <a:r>
              <a:rPr lang="en-US" sz="2000" dirty="0">
                <a:latin typeface="Helvetica" panose="020B0604020202020204" pitchFamily="34" charset="0"/>
                <a:cs typeface="Helvetica" panose="020B0604020202020204" pitchFamily="34" charset="0"/>
              </a:rPr>
              <a:t> than underage drinkers.</a:t>
            </a:r>
          </a:p>
          <a:p>
            <a:pPr lvl="1">
              <a:lnSpc>
                <a:spcPct val="120000"/>
              </a:lnSpc>
            </a:pPr>
            <a:endParaRPr lang="en-US" sz="1400" dirty="0">
              <a:latin typeface="Helvetica" panose="020B0604020202020204" pitchFamily="34" charset="0"/>
              <a:cs typeface="Helvetica" panose="020B0604020202020204" pitchFamily="34" charset="0"/>
            </a:endParaRPr>
          </a:p>
          <a:p>
            <a:pPr>
              <a:lnSpc>
                <a:spcPct val="120000"/>
              </a:lnSpc>
            </a:pPr>
            <a:r>
              <a:rPr lang="en-US" sz="1400" dirty="0">
                <a:latin typeface="Helvetica" panose="020B0604020202020204" pitchFamily="34" charset="0"/>
                <a:cs typeface="Helvetica" panose="020B0604020202020204" pitchFamily="34" charset="0"/>
              </a:rPr>
              <a:t>Note: Population data by age for years 2020 and onward will be in standardized age groupings based on SANDAG’s changes to their modeling algorithm. Due to new standard age groupings, underage and drinking age were defined as &lt;20 and 20+ year-olds. Single age estimates are no longer available. </a:t>
            </a:r>
          </a:p>
          <a:p>
            <a:pPr lvl="1">
              <a:lnSpc>
                <a:spcPct val="120000"/>
              </a:lnSpc>
            </a:pPr>
            <a:endParaRPr lang="en-US" sz="1400" dirty="0">
              <a:latin typeface="Helvetica" panose="020B0604020202020204" pitchFamily="34" charset="0"/>
              <a:cs typeface="Helvetica" panose="020B0604020202020204" pitchFamily="34" charset="0"/>
            </a:endParaRPr>
          </a:p>
          <a:p>
            <a:pPr>
              <a:lnSpc>
                <a:spcPct val="120000"/>
              </a:lnSpc>
            </a:pPr>
            <a:endParaRPr lang="en-US" sz="1400" dirty="0">
              <a:latin typeface="Helvetica" panose="020B0604020202020204" pitchFamily="34" charset="0"/>
              <a:cs typeface="Helvetica" panose="020B0604020202020204" pitchFamily="34" charset="0"/>
            </a:endParaRPr>
          </a:p>
          <a:p>
            <a:pPr>
              <a:lnSpc>
                <a:spcPct val="120000"/>
              </a:lnSpc>
            </a:pPr>
            <a:endParaRPr lang="en-US" sz="1400" dirty="0">
              <a:latin typeface="Helvetica" panose="020B0604020202020204" pitchFamily="34" charset="0"/>
              <a:cs typeface="Helvetica" panose="020B0604020202020204" pitchFamily="34" charset="0"/>
            </a:endParaRPr>
          </a:p>
        </p:txBody>
      </p:sp>
      <p:sp>
        <p:nvSpPr>
          <p:cNvPr id="11" name="Title 10">
            <a:extLst>
              <a:ext uri="{FF2B5EF4-FFF2-40B4-BE49-F238E27FC236}">
                <a16:creationId xmlns:a16="http://schemas.microsoft.com/office/drawing/2014/main" id="{21E680FC-02EA-B75D-D586-41E0CAA2288B}"/>
              </a:ext>
            </a:extLst>
          </p:cNvPr>
          <p:cNvSpPr>
            <a:spLocks noGrp="1"/>
          </p:cNvSpPr>
          <p:nvPr>
            <p:ph type="title"/>
          </p:nvPr>
        </p:nvSpPr>
        <p:spPr>
          <a:xfrm>
            <a:off x="266700" y="-113772"/>
            <a:ext cx="10515600" cy="1325563"/>
          </a:xfrm>
        </p:spPr>
        <p:txBody>
          <a:bodyPr>
            <a:normAutofit/>
          </a:body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Alcohol Poisoning</a:t>
            </a:r>
          </a:p>
        </p:txBody>
      </p:sp>
      <p:graphicFrame>
        <p:nvGraphicFramePr>
          <p:cNvPr id="2" name="Chart 1">
            <a:extLst>
              <a:ext uri="{FF2B5EF4-FFF2-40B4-BE49-F238E27FC236}">
                <a16:creationId xmlns:a16="http://schemas.microsoft.com/office/drawing/2014/main" id="{21EA4C9E-6E41-35BF-45E2-E61483C00EFA}"/>
              </a:ext>
            </a:extLst>
          </p:cNvPr>
          <p:cNvGraphicFramePr>
            <a:graphicFrameLocks/>
          </p:cNvGraphicFramePr>
          <p:nvPr>
            <p:extLst>
              <p:ext uri="{D42A27DB-BD31-4B8C-83A1-F6EECF244321}">
                <p14:modId xmlns:p14="http://schemas.microsoft.com/office/powerpoint/2010/main" val="2813569435"/>
              </p:ext>
            </p:extLst>
          </p:nvPr>
        </p:nvGraphicFramePr>
        <p:xfrm>
          <a:off x="266700" y="1257898"/>
          <a:ext cx="5712578" cy="2457724"/>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DFBFB499-5303-707D-CDB5-43D41272BE48}"/>
              </a:ext>
            </a:extLst>
          </p:cNvPr>
          <p:cNvSpPr txBox="1"/>
          <p:nvPr/>
        </p:nvSpPr>
        <p:spPr>
          <a:xfrm>
            <a:off x="209951" y="6325344"/>
            <a:ext cx="10629098" cy="461665"/>
          </a:xfrm>
          <a:prstGeom prst="rect">
            <a:avLst/>
          </a:prstGeom>
          <a:noFill/>
        </p:spPr>
        <p:txBody>
          <a:bodyPr wrap="square">
            <a:spAutoFit/>
          </a:bodyPr>
          <a:lstStyle/>
          <a:p>
            <a:r>
              <a:rPr lang="en-US" sz="800" dirty="0"/>
              <a:t>*Rates are not shown for &lt;11 encounters. 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graphicFrame>
        <p:nvGraphicFramePr>
          <p:cNvPr id="9" name="Chart 8">
            <a:extLst>
              <a:ext uri="{FF2B5EF4-FFF2-40B4-BE49-F238E27FC236}">
                <a16:creationId xmlns:a16="http://schemas.microsoft.com/office/drawing/2014/main" id="{33EEF439-EC37-1E9B-8E1E-73AC14257E86}"/>
              </a:ext>
            </a:extLst>
          </p:cNvPr>
          <p:cNvGraphicFramePr>
            <a:graphicFrameLocks/>
          </p:cNvGraphicFramePr>
          <p:nvPr>
            <p:extLst>
              <p:ext uri="{D42A27DB-BD31-4B8C-83A1-F6EECF244321}">
                <p14:modId xmlns:p14="http://schemas.microsoft.com/office/powerpoint/2010/main" val="804921197"/>
              </p:ext>
            </p:extLst>
          </p:nvPr>
        </p:nvGraphicFramePr>
        <p:xfrm>
          <a:off x="266698" y="3715623"/>
          <a:ext cx="5712578" cy="2609722"/>
        </p:xfrm>
        <a:graphic>
          <a:graphicData uri="http://schemas.openxmlformats.org/drawingml/2006/chart">
            <c:chart xmlns:c="http://schemas.openxmlformats.org/drawingml/2006/chart" xmlns:r="http://schemas.openxmlformats.org/officeDocument/2006/relationships" r:id="rId5"/>
          </a:graphicData>
        </a:graphic>
      </p:graphicFrame>
      <p:pic>
        <p:nvPicPr>
          <p:cNvPr id="3" name="Picture 2">
            <a:extLst>
              <a:ext uri="{FF2B5EF4-FFF2-40B4-BE49-F238E27FC236}">
                <a16:creationId xmlns:a16="http://schemas.microsoft.com/office/drawing/2014/main" id="{A7A65954-EFE1-4D33-A215-230DBF014358}"/>
              </a:ext>
            </a:extLst>
          </p:cNvPr>
          <p:cNvPicPr>
            <a:picLocks noChangeAspect="1"/>
          </p:cNvPicPr>
          <p:nvPr/>
        </p:nvPicPr>
        <p:blipFill>
          <a:blip r:embed="rId6"/>
          <a:stretch>
            <a:fillRect/>
          </a:stretch>
        </p:blipFill>
        <p:spPr>
          <a:xfrm>
            <a:off x="8152666" y="103962"/>
            <a:ext cx="3804234" cy="890093"/>
          </a:xfrm>
          <a:prstGeom prst="rect">
            <a:avLst/>
          </a:prstGeom>
        </p:spPr>
      </p:pic>
    </p:spTree>
    <p:extLst>
      <p:ext uri="{BB962C8B-B14F-4D97-AF65-F5344CB8AC3E}">
        <p14:creationId xmlns:p14="http://schemas.microsoft.com/office/powerpoint/2010/main" val="3132967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31B84-07BD-4126-1063-489124BA9BCC}"/>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BC58AFAE-B957-1C1D-1DAC-60F875E53581}"/>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8290504B-A0C4-E2A6-AF4F-BB5152008F1A}"/>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A1DE159F-FD33-A5C4-8E27-150A887EF58C}"/>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FDA1BEAD-C934-8040-0CC0-D28F618B2B3D}"/>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8" name="Content Placeholder 7">
            <a:extLst>
              <a:ext uri="{FF2B5EF4-FFF2-40B4-BE49-F238E27FC236}">
                <a16:creationId xmlns:a16="http://schemas.microsoft.com/office/drawing/2014/main" id="{3DDA235C-2585-E48E-696D-783A4B91BFA6}"/>
              </a:ext>
            </a:extLst>
          </p:cNvPr>
          <p:cNvSpPr>
            <a:spLocks noGrp="1"/>
          </p:cNvSpPr>
          <p:nvPr>
            <p:ph idx="1"/>
          </p:nvPr>
        </p:nvSpPr>
        <p:spPr>
          <a:xfrm>
            <a:off x="6544218" y="1977747"/>
            <a:ext cx="5179178" cy="3706916"/>
          </a:xfrm>
        </p:spPr>
        <p:txBody>
          <a:bodyPr>
            <a:normAutofit/>
          </a:bodyPr>
          <a:lstStyle/>
          <a:p>
            <a:r>
              <a:rPr lang="en-US" sz="1400" dirty="0">
                <a:latin typeface="Helvetica" panose="020B0604020202020204" pitchFamily="34" charset="0"/>
                <a:cs typeface="Helvetica" panose="020B0604020202020204" pitchFamily="34" charset="0"/>
              </a:rPr>
              <a:t>From </a:t>
            </a:r>
            <a:r>
              <a:rPr lang="en-US" sz="1400" b="1" dirty="0">
                <a:latin typeface="Helvetica" panose="020B0604020202020204" pitchFamily="34" charset="0"/>
                <a:cs typeface="Helvetica" panose="020B0604020202020204" pitchFamily="34" charset="0"/>
              </a:rPr>
              <a:t>2018 to 2022</a:t>
            </a:r>
            <a:r>
              <a:rPr lang="en-US" sz="1400" dirty="0">
                <a:latin typeface="Helvetica" panose="020B0604020202020204" pitchFamily="34" charset="0"/>
                <a:cs typeface="Helvetica" panose="020B0604020202020204" pitchFamily="34" charset="0"/>
              </a:rPr>
              <a:t>, the rates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alcohol-related disorders decreased (-5%) </a:t>
            </a:r>
            <a:r>
              <a:rPr lang="en-US" sz="1400" dirty="0">
                <a:latin typeface="Helvetica" panose="020B0604020202020204" pitchFamily="34" charset="0"/>
                <a:cs typeface="Helvetica" panose="020B0604020202020204" pitchFamily="34" charset="0"/>
              </a:rPr>
              <a:t>while </a:t>
            </a:r>
            <a:r>
              <a:rPr lang="en-US" sz="1400" b="1" dirty="0">
                <a:latin typeface="Helvetica" panose="020B0604020202020204" pitchFamily="34" charset="0"/>
                <a:cs typeface="Helvetica" panose="020B0604020202020204" pitchFamily="34" charset="0"/>
              </a:rPr>
              <a:t>hospitalizations</a:t>
            </a:r>
            <a:r>
              <a:rPr lang="en-US" sz="1400" dirty="0">
                <a:latin typeface="Helvetica" panose="020B0604020202020204" pitchFamily="34" charset="0"/>
                <a:cs typeface="Helvetica" panose="020B0604020202020204" pitchFamily="34" charset="0"/>
              </a:rPr>
              <a:t> slightly </a:t>
            </a:r>
            <a:r>
              <a:rPr lang="en-US" sz="1400" b="1" dirty="0">
                <a:latin typeface="Helvetica" panose="020B0604020202020204" pitchFamily="34" charset="0"/>
                <a:cs typeface="Helvetica" panose="020B0604020202020204" pitchFamily="34" charset="0"/>
              </a:rPr>
              <a:t>increased among 20+ year-olds (+2%).</a:t>
            </a:r>
          </a:p>
          <a:p>
            <a:r>
              <a:rPr lang="en-US" sz="1400" dirty="0">
                <a:latin typeface="Helvetica" panose="020B0604020202020204" pitchFamily="34" charset="0"/>
                <a:cs typeface="Helvetica" panose="020B0604020202020204" pitchFamily="34" charset="0"/>
              </a:rPr>
              <a:t>Across all 5 years, patients were </a:t>
            </a:r>
            <a:r>
              <a:rPr lang="en-US" sz="1400" b="1" dirty="0">
                <a:latin typeface="Helvetica" panose="020B0604020202020204" pitchFamily="34" charset="0"/>
                <a:cs typeface="Helvetica" panose="020B0604020202020204" pitchFamily="34" charset="0"/>
              </a:rPr>
              <a:t>more likely </a:t>
            </a:r>
            <a:r>
              <a:rPr lang="en-US" sz="1400" dirty="0">
                <a:latin typeface="Helvetica" panose="020B0604020202020204" pitchFamily="34" charset="0"/>
                <a:cs typeface="Helvetica" panose="020B0604020202020204" pitchFamily="34" charset="0"/>
              </a:rPr>
              <a:t>to be </a:t>
            </a:r>
            <a:r>
              <a:rPr lang="en-US" sz="1400" b="1" dirty="0">
                <a:latin typeface="Helvetica" panose="020B0604020202020204" pitchFamily="34" charset="0"/>
                <a:cs typeface="Helvetica" panose="020B0604020202020204" pitchFamily="34" charset="0"/>
              </a:rPr>
              <a:t>discharged from the ED </a:t>
            </a:r>
            <a:r>
              <a:rPr lang="en-US" sz="1400" dirty="0">
                <a:latin typeface="Helvetica" panose="020B0604020202020204" pitchFamily="34" charset="0"/>
                <a:cs typeface="Helvetica" panose="020B0604020202020204" pitchFamily="34" charset="0"/>
              </a:rPr>
              <a:t>for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rather than be hospitalized.</a:t>
            </a:r>
          </a:p>
          <a:p>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higher</a:t>
            </a:r>
            <a:r>
              <a:rPr lang="en-US" sz="1400" dirty="0">
                <a:latin typeface="Helvetica" panose="020B0604020202020204" pitchFamily="34" charset="0"/>
                <a:cs typeface="Helvetica" panose="020B0604020202020204" pitchFamily="34" charset="0"/>
              </a:rPr>
              <a:t> rates of medical encounters due to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compared to underage drinkers. </a:t>
            </a:r>
          </a:p>
          <a:p>
            <a:r>
              <a:rPr lang="en-US" sz="1400" dirty="0">
                <a:latin typeface="Helvetica" panose="020B0604020202020204" pitchFamily="34" charset="0"/>
                <a:cs typeface="Helvetica" panose="020B0604020202020204" pitchFamily="34" charset="0"/>
              </a:rPr>
              <a:t>In</a:t>
            </a:r>
            <a:r>
              <a:rPr lang="en-US" sz="1400" b="1" dirty="0">
                <a:latin typeface="Helvetica" panose="020B0604020202020204" pitchFamily="34" charset="0"/>
                <a:cs typeface="Helvetica" panose="020B0604020202020204" pitchFamily="34" charset="0"/>
              </a:rPr>
              <a:t> 2022</a:t>
            </a:r>
            <a:r>
              <a:rPr lang="en-US" sz="1400" dirty="0">
                <a:latin typeface="Helvetica" panose="020B0604020202020204" pitchFamily="34" charset="0"/>
                <a:cs typeface="Helvetica" panose="020B0604020202020204" pitchFamily="34" charset="0"/>
              </a:rPr>
              <a:t>:</a:t>
            </a:r>
          </a:p>
          <a:p>
            <a:pPr lvl="1"/>
            <a:r>
              <a:rPr lang="en-US" sz="1400" b="1" dirty="0">
                <a:latin typeface="Helvetica" panose="020B0604020202020204" pitchFamily="34" charset="0"/>
                <a:cs typeface="Helvetica" panose="020B0604020202020204" pitchFamily="34" charset="0"/>
              </a:rPr>
              <a:t>ED discharges </a:t>
            </a:r>
            <a:r>
              <a:rPr lang="en-US" sz="1400" dirty="0">
                <a:latin typeface="Helvetica" panose="020B0604020202020204" pitchFamily="34" charset="0"/>
                <a:cs typeface="Helvetica" panose="020B0604020202020204" pitchFamily="34" charset="0"/>
              </a:rPr>
              <a:t>due to alcohol-related disorders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were </a:t>
            </a:r>
            <a:r>
              <a:rPr lang="en-US" sz="1400" b="1" dirty="0">
                <a:latin typeface="Helvetica" panose="020B0604020202020204" pitchFamily="34" charset="0"/>
                <a:cs typeface="Helvetica" panose="020B0604020202020204" pitchFamily="34" charset="0"/>
              </a:rPr>
              <a:t>higher </a:t>
            </a:r>
            <a:r>
              <a:rPr lang="en-US" sz="1400" dirty="0">
                <a:latin typeface="Helvetica" panose="020B0604020202020204" pitchFamily="34" charset="0"/>
                <a:cs typeface="Helvetica" panose="020B0604020202020204" pitchFamily="34" charset="0"/>
              </a:rPr>
              <a:t>than underage drinkers.</a:t>
            </a:r>
          </a:p>
          <a:p>
            <a:pPr lvl="1"/>
            <a:r>
              <a:rPr lang="en-US" sz="1400" b="1" dirty="0">
                <a:latin typeface="Helvetica" panose="020B0604020202020204" pitchFamily="34" charset="0"/>
                <a:cs typeface="Helvetica" panose="020B0604020202020204" pitchFamily="34" charset="0"/>
              </a:rPr>
              <a:t>Hospitalizations</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were </a:t>
            </a:r>
            <a:r>
              <a:rPr lang="en-US" sz="1400" b="1" dirty="0">
                <a:latin typeface="Helvetica" panose="020B0604020202020204" pitchFamily="34" charset="0"/>
                <a:cs typeface="Helvetica" panose="020B0604020202020204" pitchFamily="34" charset="0"/>
              </a:rPr>
              <a:t>higher</a:t>
            </a:r>
            <a:r>
              <a:rPr lang="en-US" sz="1400" dirty="0">
                <a:latin typeface="Helvetica" panose="020B0604020202020204" pitchFamily="34" charset="0"/>
                <a:cs typeface="Helvetica" panose="020B0604020202020204" pitchFamily="34" charset="0"/>
              </a:rPr>
              <a:t> than underage drinkers.</a:t>
            </a:r>
          </a:p>
          <a:p>
            <a:endParaRPr lang="en-US" sz="1400" dirty="0">
              <a:latin typeface="Helvetica" panose="020B0604020202020204" pitchFamily="34" charset="0"/>
              <a:cs typeface="Helvetica" panose="020B0604020202020204" pitchFamily="34" charset="0"/>
            </a:endParaRPr>
          </a:p>
          <a:p>
            <a:endParaRPr lang="en-US" sz="1400" dirty="0">
              <a:latin typeface="Helvetica" panose="020B0604020202020204" pitchFamily="34" charset="0"/>
              <a:cs typeface="Helvetica" panose="020B0604020202020204" pitchFamily="34" charset="0"/>
            </a:endParaRPr>
          </a:p>
        </p:txBody>
      </p:sp>
      <p:sp>
        <p:nvSpPr>
          <p:cNvPr id="11" name="Title 10">
            <a:extLst>
              <a:ext uri="{FF2B5EF4-FFF2-40B4-BE49-F238E27FC236}">
                <a16:creationId xmlns:a16="http://schemas.microsoft.com/office/drawing/2014/main" id="{3FBC4CE2-1423-4AEA-F752-FD164E571900}"/>
              </a:ext>
            </a:extLst>
          </p:cNvPr>
          <p:cNvSpPr>
            <a:spLocks noGrp="1"/>
          </p:cNvSpPr>
          <p:nvPr>
            <p:ph type="title"/>
          </p:nvPr>
        </p:nvSpPr>
        <p:spPr>
          <a:xfrm>
            <a:off x="266700" y="-113772"/>
            <a:ext cx="10515600" cy="1325563"/>
          </a:xfrm>
        </p:spPr>
        <p:txBody>
          <a:bodyPr>
            <a:normAutofit/>
          </a:body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Alcohol-Related Disorders</a:t>
            </a:r>
          </a:p>
        </p:txBody>
      </p:sp>
      <p:sp>
        <p:nvSpPr>
          <p:cNvPr id="10" name="TextBox 9">
            <a:extLst>
              <a:ext uri="{FF2B5EF4-FFF2-40B4-BE49-F238E27FC236}">
                <a16:creationId xmlns:a16="http://schemas.microsoft.com/office/drawing/2014/main" id="{9086E85B-6B63-C93C-B723-4BDB6DC4C73A}"/>
              </a:ext>
            </a:extLst>
          </p:cNvPr>
          <p:cNvSpPr txBox="1"/>
          <p:nvPr/>
        </p:nvSpPr>
        <p:spPr>
          <a:xfrm>
            <a:off x="338811" y="6225094"/>
            <a:ext cx="8862060" cy="584775"/>
          </a:xfrm>
          <a:prstGeom prst="rect">
            <a:avLst/>
          </a:prstGeom>
          <a:noFill/>
        </p:spPr>
        <p:txBody>
          <a:bodyPr wrap="square">
            <a:spAutoFit/>
          </a:bodyPr>
          <a:lstStyle/>
          <a:p>
            <a:r>
              <a:rPr lang="en-US" sz="800" dirty="0"/>
              <a:t>*Rates are not shown for &lt;11 encounters.</a:t>
            </a:r>
          </a:p>
          <a:p>
            <a:r>
              <a:rPr lang="en-US" sz="800" dirty="0"/>
              <a:t>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graphicFrame>
        <p:nvGraphicFramePr>
          <p:cNvPr id="2" name="Chart 1">
            <a:extLst>
              <a:ext uri="{FF2B5EF4-FFF2-40B4-BE49-F238E27FC236}">
                <a16:creationId xmlns:a16="http://schemas.microsoft.com/office/drawing/2014/main" id="{1AF9D0B4-8D8B-F543-F699-8BB87598B257}"/>
              </a:ext>
            </a:extLst>
          </p:cNvPr>
          <p:cNvGraphicFramePr>
            <a:graphicFrameLocks/>
          </p:cNvGraphicFramePr>
          <p:nvPr>
            <p:extLst>
              <p:ext uri="{D42A27DB-BD31-4B8C-83A1-F6EECF244321}">
                <p14:modId xmlns:p14="http://schemas.microsoft.com/office/powerpoint/2010/main" val="729936321"/>
              </p:ext>
            </p:extLst>
          </p:nvPr>
        </p:nvGraphicFramePr>
        <p:xfrm>
          <a:off x="239981" y="1325563"/>
          <a:ext cx="5953125" cy="24864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C5D1A2CB-786F-9FA7-1C9F-30B5B9117127}"/>
              </a:ext>
            </a:extLst>
          </p:cNvPr>
          <p:cNvGraphicFramePr>
            <a:graphicFrameLocks/>
          </p:cNvGraphicFramePr>
          <p:nvPr>
            <p:extLst>
              <p:ext uri="{D42A27DB-BD31-4B8C-83A1-F6EECF244321}">
                <p14:modId xmlns:p14="http://schemas.microsoft.com/office/powerpoint/2010/main" val="2747543989"/>
              </p:ext>
            </p:extLst>
          </p:nvPr>
        </p:nvGraphicFramePr>
        <p:xfrm>
          <a:off x="239981" y="3811994"/>
          <a:ext cx="5953125" cy="2413100"/>
        </p:xfrm>
        <a:graphic>
          <a:graphicData uri="http://schemas.openxmlformats.org/drawingml/2006/chart">
            <c:chart xmlns:c="http://schemas.openxmlformats.org/drawingml/2006/chart" xmlns:r="http://schemas.openxmlformats.org/officeDocument/2006/relationships" r:id="rId4"/>
          </a:graphicData>
        </a:graphic>
      </p:graphicFrame>
      <p:pic>
        <p:nvPicPr>
          <p:cNvPr id="9" name="Picture 8">
            <a:extLst>
              <a:ext uri="{FF2B5EF4-FFF2-40B4-BE49-F238E27FC236}">
                <a16:creationId xmlns:a16="http://schemas.microsoft.com/office/drawing/2014/main" id="{FDFC24AB-0367-4FA2-86A4-304B05B63F7A}"/>
              </a:ext>
            </a:extLst>
          </p:cNvPr>
          <p:cNvPicPr>
            <a:picLocks noChangeAspect="1"/>
          </p:cNvPicPr>
          <p:nvPr/>
        </p:nvPicPr>
        <p:blipFill>
          <a:blip r:embed="rId5"/>
          <a:stretch>
            <a:fillRect/>
          </a:stretch>
        </p:blipFill>
        <p:spPr>
          <a:xfrm>
            <a:off x="8121066" y="111941"/>
            <a:ext cx="3804234" cy="890093"/>
          </a:xfrm>
          <a:prstGeom prst="rect">
            <a:avLst/>
          </a:prstGeom>
        </p:spPr>
      </p:pic>
    </p:spTree>
    <p:extLst>
      <p:ext uri="{BB962C8B-B14F-4D97-AF65-F5344CB8AC3E}">
        <p14:creationId xmlns:p14="http://schemas.microsoft.com/office/powerpoint/2010/main" val="1747304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0BA7C-476D-B0A9-C881-F8B17A4A45B7}"/>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D914CAC0-3376-6544-9A1C-91A47FE888E4}"/>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0BB0683E-9388-6EDC-2052-7E60748F8C82}"/>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14A5B30B-6BB2-C32B-E958-C355E7D232F0}"/>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41D25AC0-739F-D1C8-C1B2-103876C2E636}"/>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76488"/>
            <a:ext cx="8185596" cy="1869440"/>
          </a:xfrm>
          <a:prstGeom prst="rect">
            <a:avLst/>
          </a:prstGeom>
          <a:ln>
            <a:noFill/>
          </a:ln>
          <a:extLst>
            <a:ext uri="{53640926-AAD7-44D8-BBD7-CCE9431645EC}">
              <a14:shadowObscured xmlns:a14="http://schemas.microsoft.com/office/drawing/2010/main"/>
            </a:ext>
          </a:extLst>
        </p:spPr>
      </p:pic>
      <p:sp>
        <p:nvSpPr>
          <p:cNvPr id="2" name="Title 10">
            <a:extLst>
              <a:ext uri="{FF2B5EF4-FFF2-40B4-BE49-F238E27FC236}">
                <a16:creationId xmlns:a16="http://schemas.microsoft.com/office/drawing/2014/main" id="{56910B3D-7C4A-75E9-4F7E-1C6553F2A442}"/>
              </a:ext>
            </a:extLst>
          </p:cNvPr>
          <p:cNvSpPr txBox="1">
            <a:spLocks/>
          </p:cNvSpPr>
          <p:nvPr/>
        </p:nvSpPr>
        <p:spPr>
          <a:xfrm>
            <a:off x="266700" y="-1137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by Gender</a:t>
            </a:r>
          </a:p>
        </p:txBody>
      </p:sp>
      <p:sp>
        <p:nvSpPr>
          <p:cNvPr id="13" name="TextBox 12">
            <a:extLst>
              <a:ext uri="{FF2B5EF4-FFF2-40B4-BE49-F238E27FC236}">
                <a16:creationId xmlns:a16="http://schemas.microsoft.com/office/drawing/2014/main" id="{CEE11B3C-3001-7D18-E925-F14548A59F10}"/>
              </a:ext>
            </a:extLst>
          </p:cNvPr>
          <p:cNvSpPr txBox="1"/>
          <p:nvPr/>
        </p:nvSpPr>
        <p:spPr>
          <a:xfrm>
            <a:off x="122751" y="6244166"/>
            <a:ext cx="8862060" cy="584775"/>
          </a:xfrm>
          <a:prstGeom prst="rect">
            <a:avLst/>
          </a:prstGeom>
          <a:noFill/>
        </p:spPr>
        <p:txBody>
          <a:bodyPr wrap="square">
            <a:spAutoFit/>
          </a:bodyPr>
          <a:lstStyle/>
          <a:p>
            <a:r>
              <a:rPr lang="en-US" sz="800" dirty="0"/>
              <a:t>*Rates are not shown for &lt;11 encounters.</a:t>
            </a:r>
          </a:p>
          <a:p>
            <a:r>
              <a:rPr lang="en-US" sz="800" dirty="0"/>
              <a:t>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sp>
        <p:nvSpPr>
          <p:cNvPr id="14" name="Content Placeholder 3">
            <a:extLst>
              <a:ext uri="{FF2B5EF4-FFF2-40B4-BE49-F238E27FC236}">
                <a16:creationId xmlns:a16="http://schemas.microsoft.com/office/drawing/2014/main" id="{FFA11020-0C4C-3A7F-2344-C7A0D2AA85D7}"/>
              </a:ext>
            </a:extLst>
          </p:cNvPr>
          <p:cNvSpPr txBox="1">
            <a:spLocks/>
          </p:cNvSpPr>
          <p:nvPr/>
        </p:nvSpPr>
        <p:spPr>
          <a:xfrm>
            <a:off x="266700" y="5090704"/>
            <a:ext cx="11456696" cy="16365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2022</a:t>
            </a:r>
            <a:r>
              <a:rPr lang="en-US" sz="1400" dirty="0">
                <a:latin typeface="Helvetica" panose="020B0604020202020204" pitchFamily="34" charset="0"/>
                <a:cs typeface="Helvetica" panose="020B0604020202020204" pitchFamily="34" charset="0"/>
              </a:rPr>
              <a:t>, the rates of medical encounters due to </a:t>
            </a:r>
            <a:r>
              <a:rPr lang="en-US" sz="1400" b="1" dirty="0">
                <a:latin typeface="Helvetica" panose="020B0604020202020204" pitchFamily="34" charset="0"/>
                <a:cs typeface="Helvetica" panose="020B0604020202020204" pitchFamily="34" charset="0"/>
              </a:rPr>
              <a:t>alcohol poisoning </a:t>
            </a:r>
            <a:r>
              <a:rPr lang="en-US" sz="1400" dirty="0">
                <a:latin typeface="Helvetica" panose="020B0604020202020204" pitchFamily="34" charset="0"/>
                <a:cs typeface="Helvetica" panose="020B0604020202020204" pitchFamily="34" charset="0"/>
              </a:rPr>
              <a:t>or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underage drinkers &lt;20 years old) </a:t>
            </a:r>
            <a:r>
              <a:rPr lang="en-US" sz="1400" dirty="0">
                <a:latin typeface="Helvetica" panose="020B0604020202020204" pitchFamily="34" charset="0"/>
                <a:cs typeface="Helvetica" panose="020B0604020202020204" pitchFamily="34" charset="0"/>
              </a:rPr>
              <a:t>were </a:t>
            </a:r>
            <a:r>
              <a:rPr lang="en-US" sz="1400" b="1" dirty="0">
                <a:latin typeface="Helvetica" panose="020B0604020202020204" pitchFamily="34" charset="0"/>
                <a:cs typeface="Helvetica" panose="020B0604020202020204" pitchFamily="34" charset="0"/>
              </a:rPr>
              <a:t>higher</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females</a:t>
            </a:r>
            <a:r>
              <a:rPr lang="en-US" sz="1400" dirty="0">
                <a:latin typeface="Helvetica" panose="020B0604020202020204" pitchFamily="34" charset="0"/>
                <a:cs typeface="Helvetica" panose="020B0604020202020204" pitchFamily="34" charset="0"/>
              </a:rPr>
              <a:t> compared to males.</a:t>
            </a:r>
          </a:p>
          <a:p>
            <a:pPr>
              <a:lnSpc>
                <a:spcPct val="100000"/>
              </a:lnSpc>
            </a:pPr>
            <a:r>
              <a:rPr lang="en-US" sz="1400" dirty="0">
                <a:latin typeface="Helvetica" panose="020B0604020202020204" pitchFamily="34" charset="0"/>
                <a:cs typeface="Helvetica" panose="020B0604020202020204" pitchFamily="34" charset="0"/>
              </a:rPr>
              <a:t>In contrast, among </a:t>
            </a:r>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the rate of medical encounters due to alcohol poisoning or alcohol-related disorders was </a:t>
            </a:r>
            <a:r>
              <a:rPr lang="en-US" sz="1400" b="1" dirty="0">
                <a:latin typeface="Helvetica" panose="020B0604020202020204" pitchFamily="34" charset="0"/>
                <a:cs typeface="Helvetica" panose="020B0604020202020204" pitchFamily="34" charset="0"/>
              </a:rPr>
              <a:t>higher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males</a:t>
            </a:r>
            <a:r>
              <a:rPr lang="en-US" sz="1400" dirty="0">
                <a:latin typeface="Helvetica" panose="020B0604020202020204" pitchFamily="34" charset="0"/>
                <a:cs typeface="Helvetica" panose="020B0604020202020204" pitchFamily="34" charset="0"/>
              </a:rPr>
              <a:t>.</a:t>
            </a:r>
          </a:p>
        </p:txBody>
      </p:sp>
      <p:graphicFrame>
        <p:nvGraphicFramePr>
          <p:cNvPr id="8" name="Chart 7">
            <a:extLst>
              <a:ext uri="{FF2B5EF4-FFF2-40B4-BE49-F238E27FC236}">
                <a16:creationId xmlns:a16="http://schemas.microsoft.com/office/drawing/2014/main" id="{062BE5F2-D90A-7C91-ABB2-5BC4E35C1F4A}"/>
              </a:ext>
            </a:extLst>
          </p:cNvPr>
          <p:cNvGraphicFramePr>
            <a:graphicFrameLocks/>
          </p:cNvGraphicFramePr>
          <p:nvPr>
            <p:extLst>
              <p:ext uri="{D42A27DB-BD31-4B8C-83A1-F6EECF244321}">
                <p14:modId xmlns:p14="http://schemas.microsoft.com/office/powerpoint/2010/main" val="2501069889"/>
              </p:ext>
            </p:extLst>
          </p:nvPr>
        </p:nvGraphicFramePr>
        <p:xfrm>
          <a:off x="266700" y="1458246"/>
          <a:ext cx="5609151" cy="36324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B64FC57B-D416-4204-A64D-0579B611DEB2}"/>
              </a:ext>
            </a:extLst>
          </p:cNvPr>
          <p:cNvGraphicFramePr>
            <a:graphicFrameLocks/>
          </p:cNvGraphicFramePr>
          <p:nvPr>
            <p:extLst>
              <p:ext uri="{D42A27DB-BD31-4B8C-83A1-F6EECF244321}">
                <p14:modId xmlns:p14="http://schemas.microsoft.com/office/powerpoint/2010/main" val="3468517846"/>
              </p:ext>
            </p:extLst>
          </p:nvPr>
        </p:nvGraphicFramePr>
        <p:xfrm>
          <a:off x="5875851" y="1458246"/>
          <a:ext cx="5991839" cy="3632458"/>
        </p:xfrm>
        <a:graphic>
          <a:graphicData uri="http://schemas.openxmlformats.org/drawingml/2006/chart">
            <c:chart xmlns:c="http://schemas.openxmlformats.org/drawingml/2006/chart" xmlns:r="http://schemas.openxmlformats.org/officeDocument/2006/relationships" r:id="rId4"/>
          </a:graphicData>
        </a:graphic>
      </p:graphicFrame>
      <p:pic>
        <p:nvPicPr>
          <p:cNvPr id="3" name="Picture 2">
            <a:extLst>
              <a:ext uri="{FF2B5EF4-FFF2-40B4-BE49-F238E27FC236}">
                <a16:creationId xmlns:a16="http://schemas.microsoft.com/office/drawing/2014/main" id="{0F890189-6C89-4CE5-9B45-2553861C64AC}"/>
              </a:ext>
            </a:extLst>
          </p:cNvPr>
          <p:cNvPicPr>
            <a:picLocks noChangeAspect="1"/>
          </p:cNvPicPr>
          <p:nvPr/>
        </p:nvPicPr>
        <p:blipFill>
          <a:blip r:embed="rId5"/>
          <a:stretch>
            <a:fillRect/>
          </a:stretch>
        </p:blipFill>
        <p:spPr>
          <a:xfrm>
            <a:off x="8063456" y="114611"/>
            <a:ext cx="3804234" cy="890093"/>
          </a:xfrm>
          <a:prstGeom prst="rect">
            <a:avLst/>
          </a:prstGeom>
        </p:spPr>
      </p:pic>
    </p:spTree>
    <p:extLst>
      <p:ext uri="{BB962C8B-B14F-4D97-AF65-F5344CB8AC3E}">
        <p14:creationId xmlns:p14="http://schemas.microsoft.com/office/powerpoint/2010/main" val="248150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D0D2AF0-D33C-F3C6-2056-8E8450D411DE}"/>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32F81D1F-A0E4-677D-273E-44D14B4311FC}"/>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D9751212-B24F-65D7-A370-78C03193108A}"/>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593681CF-71AC-AFCE-F44F-AFC513C78C94}"/>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5647C48F-890F-39BF-DFE7-293C7DE98453}"/>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pic>
        <p:nvPicPr>
          <p:cNvPr id="5" name="Picture 4" descr="A black and white logo&#10;&#10;Description automatically generated">
            <a:extLst>
              <a:ext uri="{FF2B5EF4-FFF2-40B4-BE49-F238E27FC236}">
                <a16:creationId xmlns:a16="http://schemas.microsoft.com/office/drawing/2014/main" id="{10730AD4-3370-73D8-F802-4D075A71DC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860" y="130758"/>
            <a:ext cx="2454536" cy="1013830"/>
          </a:xfrm>
          <a:prstGeom prst="rect">
            <a:avLst/>
          </a:prstGeom>
        </p:spPr>
      </p:pic>
      <p:sp>
        <p:nvSpPr>
          <p:cNvPr id="15" name="Content Placeholder 14">
            <a:extLst>
              <a:ext uri="{FF2B5EF4-FFF2-40B4-BE49-F238E27FC236}">
                <a16:creationId xmlns:a16="http://schemas.microsoft.com/office/drawing/2014/main" id="{F9D61D47-305F-C033-B177-85795C04334C}"/>
              </a:ext>
            </a:extLst>
          </p:cNvPr>
          <p:cNvSpPr>
            <a:spLocks noGrp="1"/>
          </p:cNvSpPr>
          <p:nvPr>
            <p:ph idx="1"/>
          </p:nvPr>
        </p:nvSpPr>
        <p:spPr>
          <a:xfrm>
            <a:off x="1291557" y="1650098"/>
            <a:ext cx="9204571" cy="4508925"/>
          </a:xfrm>
        </p:spPr>
        <p:txBody>
          <a:body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3" name="Rectangle 2">
            <a:extLst>
              <a:ext uri="{FF2B5EF4-FFF2-40B4-BE49-F238E27FC236}">
                <a16:creationId xmlns:a16="http://schemas.microsoft.com/office/drawing/2014/main" id="{BD985DA9-89ED-1CAD-532D-A2EA81D48E0C}"/>
              </a:ext>
            </a:extLst>
          </p:cNvPr>
          <p:cNvSpPr/>
          <p:nvPr/>
        </p:nvSpPr>
        <p:spPr>
          <a:xfrm>
            <a:off x="1291557" y="1590718"/>
            <a:ext cx="9384063" cy="91440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545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D3CEB-AF56-F0EF-DEEF-BF189CCB44DA}"/>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34973B5C-3312-1FFA-5730-7B742BA4C098}"/>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ED7F334A-9213-CF46-2DF5-3C2559EBC71C}"/>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D8171C82-A8A4-3AC2-7E4F-707ECB2B6229}"/>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9879B8F4-2D85-6197-2CEF-085460E072C0}"/>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0">
            <a:extLst>
              <a:ext uri="{FF2B5EF4-FFF2-40B4-BE49-F238E27FC236}">
                <a16:creationId xmlns:a16="http://schemas.microsoft.com/office/drawing/2014/main" id="{21318802-B541-1BB4-C615-490064BE04C2}"/>
              </a:ext>
            </a:extLst>
          </p:cNvPr>
          <p:cNvSpPr txBox="1">
            <a:spLocks/>
          </p:cNvSpPr>
          <p:nvPr/>
        </p:nvSpPr>
        <p:spPr>
          <a:xfrm>
            <a:off x="266700" y="-1137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by Age Group</a:t>
            </a:r>
          </a:p>
        </p:txBody>
      </p:sp>
      <p:sp>
        <p:nvSpPr>
          <p:cNvPr id="11" name="TextBox 10">
            <a:extLst>
              <a:ext uri="{FF2B5EF4-FFF2-40B4-BE49-F238E27FC236}">
                <a16:creationId xmlns:a16="http://schemas.microsoft.com/office/drawing/2014/main" id="{6BD2CDD6-E561-B4C7-8879-81FDE76BA94A}"/>
              </a:ext>
            </a:extLst>
          </p:cNvPr>
          <p:cNvSpPr txBox="1"/>
          <p:nvPr/>
        </p:nvSpPr>
        <p:spPr>
          <a:xfrm>
            <a:off x="338811" y="6225094"/>
            <a:ext cx="8862060" cy="584775"/>
          </a:xfrm>
          <a:prstGeom prst="rect">
            <a:avLst/>
          </a:prstGeom>
          <a:noFill/>
        </p:spPr>
        <p:txBody>
          <a:bodyPr wrap="square">
            <a:spAutoFit/>
          </a:bodyPr>
          <a:lstStyle/>
          <a:p>
            <a:r>
              <a:rPr lang="en-US" sz="800" dirty="0"/>
              <a:t>*Rates are not shown for &lt;11 encounters.</a:t>
            </a:r>
          </a:p>
          <a:p>
            <a:r>
              <a:rPr lang="en-US" sz="800" dirty="0"/>
              <a:t>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sp>
        <p:nvSpPr>
          <p:cNvPr id="13" name="Content Placeholder 7">
            <a:extLst>
              <a:ext uri="{FF2B5EF4-FFF2-40B4-BE49-F238E27FC236}">
                <a16:creationId xmlns:a16="http://schemas.microsoft.com/office/drawing/2014/main" id="{668BE025-4217-B3D4-A531-EC391F54123E}"/>
              </a:ext>
            </a:extLst>
          </p:cNvPr>
          <p:cNvSpPr>
            <a:spLocks noGrp="1"/>
          </p:cNvSpPr>
          <p:nvPr>
            <p:ph idx="1"/>
          </p:nvPr>
        </p:nvSpPr>
        <p:spPr>
          <a:xfrm>
            <a:off x="6874556" y="2116235"/>
            <a:ext cx="4848840" cy="3219420"/>
          </a:xfrm>
        </p:spPr>
        <p:txBody>
          <a:bodyPr>
            <a:normAutofit/>
          </a:bodyPr>
          <a:lstStyle/>
          <a:p>
            <a:r>
              <a:rPr lang="en-US" sz="1400" b="1" u="sng" dirty="0">
                <a:latin typeface="Helvetica" panose="020B0604020202020204" pitchFamily="34" charset="0"/>
                <a:cs typeface="Helvetica" panose="020B0604020202020204" pitchFamily="34" charset="0"/>
              </a:rPr>
              <a:t>Alcohol Poisoning:</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 poisoning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highest</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18-24 year-olds</a:t>
            </a:r>
            <a:r>
              <a:rPr lang="en-US" sz="1400" dirty="0">
                <a:latin typeface="Helvetica" panose="020B0604020202020204" pitchFamily="34" charset="0"/>
                <a:cs typeface="Helvetica" panose="020B0604020202020204" pitchFamily="34" charset="0"/>
              </a:rPr>
              <a:t>.</a:t>
            </a:r>
          </a:p>
          <a:p>
            <a:pPr lvl="2"/>
            <a:r>
              <a:rPr lang="en-US" sz="1400" dirty="0">
                <a:latin typeface="Helvetica" panose="020B0604020202020204" pitchFamily="34" charset="0"/>
                <a:cs typeface="Helvetica" panose="020B0604020202020204" pitchFamily="34" charset="0"/>
              </a:rPr>
              <a:t>The rate </a:t>
            </a:r>
            <a:r>
              <a:rPr lang="en-US" sz="1400" b="1" dirty="0">
                <a:latin typeface="Helvetica" panose="020B0604020202020204" pitchFamily="34" charset="0"/>
                <a:cs typeface="Helvetica" panose="020B0604020202020204" pitchFamily="34" charset="0"/>
              </a:rPr>
              <a:t>of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45-64 year-olds</a:t>
            </a:r>
            <a:r>
              <a:rPr lang="en-US" sz="1400" dirty="0">
                <a:latin typeface="Helvetica" panose="020B0604020202020204" pitchFamily="34" charset="0"/>
                <a:cs typeface="Helvetica" panose="020B0604020202020204" pitchFamily="34" charset="0"/>
              </a:rPr>
              <a:t>.</a:t>
            </a:r>
          </a:p>
          <a:p>
            <a:pPr lvl="2"/>
            <a:endParaRPr lang="en-US" sz="1400" dirty="0">
              <a:latin typeface="Helvetica" panose="020B0604020202020204" pitchFamily="34" charset="0"/>
              <a:cs typeface="Helvetica" panose="020B0604020202020204" pitchFamily="34" charset="0"/>
            </a:endParaRPr>
          </a:p>
          <a:p>
            <a:pPr marL="914400" lvl="2" indent="0">
              <a:buNone/>
            </a:pPr>
            <a:endParaRPr lang="en-US" sz="1400" dirty="0">
              <a:latin typeface="Helvetica" panose="020B0604020202020204" pitchFamily="34" charset="0"/>
              <a:cs typeface="Helvetica" panose="020B0604020202020204" pitchFamily="34" charset="0"/>
            </a:endParaRPr>
          </a:p>
          <a:p>
            <a:r>
              <a:rPr lang="en-US" sz="1400" b="1" u="sng" dirty="0">
                <a:latin typeface="Helvetica" panose="020B0604020202020204" pitchFamily="34" charset="0"/>
                <a:cs typeface="Helvetica" panose="020B0604020202020204" pitchFamily="34" charset="0"/>
              </a:rPr>
              <a:t>Alcohol-Related Disorders:</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25-34 year-olds and 55-64 year-olds</a:t>
            </a:r>
            <a:r>
              <a:rPr lang="en-US" sz="1400" dirty="0">
                <a:latin typeface="Helvetica" panose="020B0604020202020204" pitchFamily="34" charset="0"/>
                <a:cs typeface="Helvetica" panose="020B0604020202020204" pitchFamily="34" charset="0"/>
              </a:rPr>
              <a:t>.</a:t>
            </a:r>
          </a:p>
          <a:p>
            <a:pPr lvl="2"/>
            <a:r>
              <a:rPr lang="en-US" sz="1400" dirty="0">
                <a:latin typeface="Helvetica" panose="020B0604020202020204" pitchFamily="34" charset="0"/>
                <a:cs typeface="Helvetica" panose="020B0604020202020204" pitchFamily="34" charset="0"/>
              </a:rPr>
              <a:t>The rate of</a:t>
            </a:r>
            <a:r>
              <a:rPr lang="en-US" sz="1400" b="1" dirty="0">
                <a:latin typeface="Helvetica" panose="020B0604020202020204" pitchFamily="34" charset="0"/>
                <a:cs typeface="Helvetica" panose="020B0604020202020204" pitchFamily="34" charset="0"/>
              </a:rPr>
              <a:t>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55-64 year-olds.</a:t>
            </a:r>
          </a:p>
          <a:p>
            <a:endParaRPr lang="en-US" sz="1400" dirty="0">
              <a:latin typeface="Helvetica" panose="020B0604020202020204" pitchFamily="34" charset="0"/>
              <a:cs typeface="Helvetica" panose="020B0604020202020204" pitchFamily="34" charset="0"/>
            </a:endParaRPr>
          </a:p>
        </p:txBody>
      </p:sp>
      <p:graphicFrame>
        <p:nvGraphicFramePr>
          <p:cNvPr id="8" name="Chart 7">
            <a:extLst>
              <a:ext uri="{FF2B5EF4-FFF2-40B4-BE49-F238E27FC236}">
                <a16:creationId xmlns:a16="http://schemas.microsoft.com/office/drawing/2014/main" id="{AA766C2B-4AD7-43A6-F070-DA922740ACCA}"/>
              </a:ext>
            </a:extLst>
          </p:cNvPr>
          <p:cNvGraphicFramePr>
            <a:graphicFrameLocks/>
          </p:cNvGraphicFramePr>
          <p:nvPr>
            <p:extLst>
              <p:ext uri="{D42A27DB-BD31-4B8C-83A1-F6EECF244321}">
                <p14:modId xmlns:p14="http://schemas.microsoft.com/office/powerpoint/2010/main" val="3722155744"/>
              </p:ext>
            </p:extLst>
          </p:nvPr>
        </p:nvGraphicFramePr>
        <p:xfrm>
          <a:off x="191467" y="1325564"/>
          <a:ext cx="6530346" cy="23804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0CF3EB0B-D0B9-DFBA-C226-F1EDA1739312}"/>
              </a:ext>
            </a:extLst>
          </p:cNvPr>
          <p:cNvGraphicFramePr>
            <a:graphicFrameLocks/>
          </p:cNvGraphicFramePr>
          <p:nvPr>
            <p:extLst>
              <p:ext uri="{D42A27DB-BD31-4B8C-83A1-F6EECF244321}">
                <p14:modId xmlns:p14="http://schemas.microsoft.com/office/powerpoint/2010/main" val="2070502431"/>
              </p:ext>
            </p:extLst>
          </p:nvPr>
        </p:nvGraphicFramePr>
        <p:xfrm>
          <a:off x="191467" y="3706000"/>
          <a:ext cx="6530346" cy="2545070"/>
        </p:xfrm>
        <a:graphic>
          <a:graphicData uri="http://schemas.openxmlformats.org/drawingml/2006/chart">
            <c:chart xmlns:c="http://schemas.openxmlformats.org/drawingml/2006/chart" xmlns:r="http://schemas.openxmlformats.org/officeDocument/2006/relationships" r:id="rId4"/>
          </a:graphicData>
        </a:graphic>
      </p:graphicFrame>
      <p:grpSp>
        <p:nvGrpSpPr>
          <p:cNvPr id="14" name="Group 13">
            <a:extLst>
              <a:ext uri="{FF2B5EF4-FFF2-40B4-BE49-F238E27FC236}">
                <a16:creationId xmlns:a16="http://schemas.microsoft.com/office/drawing/2014/main" id="{C2AEB073-8DD6-4C36-9DC2-6766B3671D8E}"/>
              </a:ext>
            </a:extLst>
          </p:cNvPr>
          <p:cNvGrpSpPr/>
          <p:nvPr/>
        </p:nvGrpSpPr>
        <p:grpSpPr>
          <a:xfrm>
            <a:off x="7915337" y="166839"/>
            <a:ext cx="3808059" cy="895820"/>
            <a:chOff x="6795630" y="-15926"/>
            <a:chExt cx="4927766" cy="1329132"/>
          </a:xfrm>
        </p:grpSpPr>
        <p:pic>
          <p:nvPicPr>
            <p:cNvPr id="15" name="Picture 14" descr="A black and white logo&#10;&#10;Description automatically generated">
              <a:extLst>
                <a:ext uri="{FF2B5EF4-FFF2-40B4-BE49-F238E27FC236}">
                  <a16:creationId xmlns:a16="http://schemas.microsoft.com/office/drawing/2014/main" id="{7E110ED8-314B-45E2-8E47-A912832E13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8860" y="141725"/>
              <a:ext cx="2454536" cy="1013830"/>
            </a:xfrm>
            <a:prstGeom prst="rect">
              <a:avLst/>
            </a:prstGeom>
          </p:spPr>
        </p:pic>
        <p:pic>
          <p:nvPicPr>
            <p:cNvPr id="16" name="Picture 15">
              <a:extLst>
                <a:ext uri="{FF2B5EF4-FFF2-40B4-BE49-F238E27FC236}">
                  <a16:creationId xmlns:a16="http://schemas.microsoft.com/office/drawing/2014/main" id="{A492A80A-552F-4DD6-8BDB-347E27E579B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95630" y="-15926"/>
              <a:ext cx="2607144" cy="1329132"/>
            </a:xfrm>
            <a:prstGeom prst="rect">
              <a:avLst/>
            </a:prstGeom>
          </p:spPr>
        </p:pic>
      </p:grpSp>
    </p:spTree>
    <p:extLst>
      <p:ext uri="{BB962C8B-B14F-4D97-AF65-F5344CB8AC3E}">
        <p14:creationId xmlns:p14="http://schemas.microsoft.com/office/powerpoint/2010/main" val="2916236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0CCF0-768C-0BB0-DD3B-75311F2CE9FC}"/>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46BB0944-1AEF-1D27-FC3C-CD8888D238DD}"/>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D7D98F94-3376-BEF8-F8C2-10971547578F}"/>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906DDFDD-FC91-64FA-CC03-DC8BF266681B}"/>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D31FD0D9-9092-D46A-C270-8C68557F4A90}"/>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0">
            <a:extLst>
              <a:ext uri="{FF2B5EF4-FFF2-40B4-BE49-F238E27FC236}">
                <a16:creationId xmlns:a16="http://schemas.microsoft.com/office/drawing/2014/main" id="{625AB66E-F77D-2306-FD56-CF114B0B9EC9}"/>
              </a:ext>
            </a:extLst>
          </p:cNvPr>
          <p:cNvSpPr txBox="1">
            <a:spLocks/>
          </p:cNvSpPr>
          <p:nvPr/>
        </p:nvSpPr>
        <p:spPr>
          <a:xfrm>
            <a:off x="266700" y="-1137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by Race/Ethnicity</a:t>
            </a:r>
          </a:p>
        </p:txBody>
      </p:sp>
      <p:sp>
        <p:nvSpPr>
          <p:cNvPr id="3" name="TextBox 2">
            <a:extLst>
              <a:ext uri="{FF2B5EF4-FFF2-40B4-BE49-F238E27FC236}">
                <a16:creationId xmlns:a16="http://schemas.microsoft.com/office/drawing/2014/main" id="{A66AF522-144A-F51B-7AE6-0568C70622B4}"/>
              </a:ext>
            </a:extLst>
          </p:cNvPr>
          <p:cNvSpPr txBox="1"/>
          <p:nvPr/>
        </p:nvSpPr>
        <p:spPr>
          <a:xfrm>
            <a:off x="338811" y="6225094"/>
            <a:ext cx="8862060" cy="584775"/>
          </a:xfrm>
          <a:prstGeom prst="rect">
            <a:avLst/>
          </a:prstGeom>
          <a:noFill/>
        </p:spPr>
        <p:txBody>
          <a:bodyPr wrap="square">
            <a:spAutoFit/>
          </a:bodyPr>
          <a:lstStyle/>
          <a:p>
            <a:r>
              <a:rPr lang="en-US" sz="800" dirty="0"/>
              <a:t>*Rates are not shown for &lt;11 encounters.</a:t>
            </a:r>
          </a:p>
          <a:p>
            <a:r>
              <a:rPr lang="en-US" sz="800" dirty="0"/>
              <a:t>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sp>
        <p:nvSpPr>
          <p:cNvPr id="16" name="Content Placeholder 7">
            <a:extLst>
              <a:ext uri="{FF2B5EF4-FFF2-40B4-BE49-F238E27FC236}">
                <a16:creationId xmlns:a16="http://schemas.microsoft.com/office/drawing/2014/main" id="{33138B72-CE2E-AB2F-0599-F14A76A950B8}"/>
              </a:ext>
            </a:extLst>
          </p:cNvPr>
          <p:cNvSpPr txBox="1">
            <a:spLocks/>
          </p:cNvSpPr>
          <p:nvPr/>
        </p:nvSpPr>
        <p:spPr>
          <a:xfrm>
            <a:off x="7551349" y="1581095"/>
            <a:ext cx="4517901" cy="43872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b="1" u="sng" dirty="0">
                <a:latin typeface="Helvetica" panose="020B0604020202020204" pitchFamily="34" charset="0"/>
                <a:cs typeface="Helvetica" panose="020B0604020202020204" pitchFamily="34" charset="0"/>
              </a:rPr>
              <a:t>Alcohol Poisoning:</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 poisoning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highest</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who were </a:t>
            </a:r>
            <a:r>
              <a:rPr lang="en-US" sz="1400" b="1" dirty="0">
                <a:latin typeface="Helvetica" panose="020B0604020202020204" pitchFamily="34" charset="0"/>
                <a:cs typeface="Helvetica" panose="020B0604020202020204" pitchFamily="34" charset="0"/>
              </a:rPr>
              <a:t>non-Hispanic Black and non-Hispanic White.</a:t>
            </a:r>
          </a:p>
          <a:p>
            <a:pPr lvl="2"/>
            <a:r>
              <a:rPr lang="en-US" sz="1400" dirty="0">
                <a:latin typeface="Helvetica" panose="020B0604020202020204" pitchFamily="34" charset="0"/>
                <a:cs typeface="Helvetica" panose="020B0604020202020204" pitchFamily="34" charset="0"/>
              </a:rPr>
              <a:t>The rate </a:t>
            </a:r>
            <a:r>
              <a:rPr lang="en-US" sz="1400" b="1" dirty="0">
                <a:latin typeface="Helvetica" panose="020B0604020202020204" pitchFamily="34" charset="0"/>
                <a:cs typeface="Helvetica" panose="020B0604020202020204" pitchFamily="34" charset="0"/>
              </a:rPr>
              <a:t>of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20+ year-old non-Hispanic White residents.</a:t>
            </a:r>
            <a:endParaRPr lang="en-US" sz="1400" dirty="0">
              <a:latin typeface="Helvetica" panose="020B0604020202020204" pitchFamily="34" charset="0"/>
              <a:cs typeface="Helvetica" panose="020B0604020202020204" pitchFamily="34" charset="0"/>
            </a:endParaRPr>
          </a:p>
          <a:p>
            <a:pPr marL="914400" lvl="2" indent="0">
              <a:buFont typeface="Arial" panose="020B0604020202020204" pitchFamily="34" charset="0"/>
              <a:buNone/>
            </a:pPr>
            <a:endParaRPr lang="en-US" sz="1400" dirty="0">
              <a:latin typeface="Helvetica" panose="020B0604020202020204" pitchFamily="34" charset="0"/>
              <a:cs typeface="Helvetica" panose="020B0604020202020204" pitchFamily="34" charset="0"/>
            </a:endParaRPr>
          </a:p>
          <a:p>
            <a:r>
              <a:rPr lang="en-US" sz="1400" b="1" u="sng" dirty="0">
                <a:latin typeface="Helvetica" panose="020B0604020202020204" pitchFamily="34" charset="0"/>
                <a:cs typeface="Helvetica" panose="020B0604020202020204" pitchFamily="34" charset="0"/>
              </a:rPr>
              <a:t>Alcohol-Related Disorders:</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highest</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who were </a:t>
            </a:r>
            <a:r>
              <a:rPr lang="en-US" sz="1400" b="1" dirty="0">
                <a:latin typeface="Helvetica" panose="020B0604020202020204" pitchFamily="34" charset="0"/>
                <a:cs typeface="Helvetica" panose="020B0604020202020204" pitchFamily="34" charset="0"/>
              </a:rPr>
              <a:t>non-Hispanic Black and non-Hispanic White.</a:t>
            </a:r>
          </a:p>
          <a:p>
            <a:pPr lvl="2"/>
            <a:r>
              <a:rPr lang="en-US" sz="1400" dirty="0">
                <a:latin typeface="Helvetica" panose="020B0604020202020204" pitchFamily="34" charset="0"/>
                <a:cs typeface="Helvetica" panose="020B0604020202020204" pitchFamily="34" charset="0"/>
              </a:rPr>
              <a:t>The rate of</a:t>
            </a:r>
            <a:r>
              <a:rPr lang="en-US" sz="1400" b="1" dirty="0">
                <a:latin typeface="Helvetica" panose="020B0604020202020204" pitchFamily="34" charset="0"/>
                <a:cs typeface="Helvetica" panose="020B0604020202020204" pitchFamily="34" charset="0"/>
              </a:rPr>
              <a:t>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who were </a:t>
            </a:r>
            <a:r>
              <a:rPr lang="en-US" sz="1400" b="1" dirty="0">
                <a:latin typeface="Helvetica" panose="020B0604020202020204" pitchFamily="34" charset="0"/>
                <a:cs typeface="Helvetica" panose="020B0604020202020204" pitchFamily="34" charset="0"/>
              </a:rPr>
              <a:t>non-Hispanic American Indian/Alaska Native.</a:t>
            </a:r>
          </a:p>
          <a:p>
            <a:endParaRPr lang="en-US" sz="1400" dirty="0">
              <a:latin typeface="Helvetica" panose="020B0604020202020204" pitchFamily="34" charset="0"/>
              <a:cs typeface="Helvetica" panose="020B0604020202020204" pitchFamily="34" charset="0"/>
            </a:endParaRPr>
          </a:p>
        </p:txBody>
      </p:sp>
      <p:graphicFrame>
        <p:nvGraphicFramePr>
          <p:cNvPr id="8" name="Chart 7">
            <a:extLst>
              <a:ext uri="{FF2B5EF4-FFF2-40B4-BE49-F238E27FC236}">
                <a16:creationId xmlns:a16="http://schemas.microsoft.com/office/drawing/2014/main" id="{0D9A602A-D504-EB2C-637A-91554387C57B}"/>
              </a:ext>
            </a:extLst>
          </p:cNvPr>
          <p:cNvGraphicFramePr>
            <a:graphicFrameLocks/>
          </p:cNvGraphicFramePr>
          <p:nvPr>
            <p:extLst>
              <p:ext uri="{D42A27DB-BD31-4B8C-83A1-F6EECF244321}">
                <p14:modId xmlns:p14="http://schemas.microsoft.com/office/powerpoint/2010/main" val="933578330"/>
              </p:ext>
            </p:extLst>
          </p:nvPr>
        </p:nvGraphicFramePr>
        <p:xfrm>
          <a:off x="141400" y="1387130"/>
          <a:ext cx="7277274" cy="228992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517A9A9A-27EF-94EB-3621-DD72A546234A}"/>
              </a:ext>
            </a:extLst>
          </p:cNvPr>
          <p:cNvGraphicFramePr>
            <a:graphicFrameLocks/>
          </p:cNvGraphicFramePr>
          <p:nvPr>
            <p:extLst>
              <p:ext uri="{D42A27DB-BD31-4B8C-83A1-F6EECF244321}">
                <p14:modId xmlns:p14="http://schemas.microsoft.com/office/powerpoint/2010/main" val="135896094"/>
              </p:ext>
            </p:extLst>
          </p:nvPr>
        </p:nvGraphicFramePr>
        <p:xfrm>
          <a:off x="141400" y="3677055"/>
          <a:ext cx="7308619" cy="2548040"/>
        </p:xfrm>
        <a:graphic>
          <a:graphicData uri="http://schemas.openxmlformats.org/drawingml/2006/chart">
            <c:chart xmlns:c="http://schemas.openxmlformats.org/drawingml/2006/chart" xmlns:r="http://schemas.openxmlformats.org/officeDocument/2006/relationships" r:id="rId4"/>
          </a:graphicData>
        </a:graphic>
      </p:graphicFrame>
      <p:pic>
        <p:nvPicPr>
          <p:cNvPr id="10" name="Picture 9">
            <a:extLst>
              <a:ext uri="{FF2B5EF4-FFF2-40B4-BE49-F238E27FC236}">
                <a16:creationId xmlns:a16="http://schemas.microsoft.com/office/drawing/2014/main" id="{D3550242-38A1-48D3-848B-182307A3FAE3}"/>
              </a:ext>
            </a:extLst>
          </p:cNvPr>
          <p:cNvPicPr>
            <a:picLocks noChangeAspect="1"/>
          </p:cNvPicPr>
          <p:nvPr/>
        </p:nvPicPr>
        <p:blipFill>
          <a:blip r:embed="rId5"/>
          <a:stretch>
            <a:fillRect/>
          </a:stretch>
        </p:blipFill>
        <p:spPr>
          <a:xfrm>
            <a:off x="7908182" y="159626"/>
            <a:ext cx="3804234" cy="890093"/>
          </a:xfrm>
          <a:prstGeom prst="rect">
            <a:avLst/>
          </a:prstGeom>
        </p:spPr>
      </p:pic>
    </p:spTree>
    <p:extLst>
      <p:ext uri="{BB962C8B-B14F-4D97-AF65-F5344CB8AC3E}">
        <p14:creationId xmlns:p14="http://schemas.microsoft.com/office/powerpoint/2010/main" val="3601883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5DFEA-0198-AF4B-E08A-3F3BE55C842D}"/>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EB1FFF3B-F90E-067C-5954-674EBEA81A9B}"/>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0EFB8B98-B994-024B-A086-310799755FCB}"/>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F093756E-ACE1-24D9-CCB2-9BA06343831E}"/>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CF363DEF-5373-6CBB-AECB-2EC6A6B156DC}"/>
              </a:ext>
            </a:extLst>
          </p:cNvPr>
          <p:cNvPicPr>
            <a:picLocks noChangeAspect="1"/>
          </p:cNvPicPr>
          <p:nvPr/>
        </p:nvPicPr>
        <p:blipFill rotWithShape="1">
          <a:blip r:embed="rId3">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0">
            <a:extLst>
              <a:ext uri="{FF2B5EF4-FFF2-40B4-BE49-F238E27FC236}">
                <a16:creationId xmlns:a16="http://schemas.microsoft.com/office/drawing/2014/main" id="{B7FD3208-FF33-D2B9-4A6F-3D0F1EDCB5D4}"/>
              </a:ext>
            </a:extLst>
          </p:cNvPr>
          <p:cNvSpPr txBox="1">
            <a:spLocks/>
          </p:cNvSpPr>
          <p:nvPr/>
        </p:nvSpPr>
        <p:spPr>
          <a:xfrm>
            <a:off x="266700" y="-1137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by HHSA Region</a:t>
            </a:r>
          </a:p>
        </p:txBody>
      </p:sp>
      <p:sp>
        <p:nvSpPr>
          <p:cNvPr id="3" name="TextBox 2">
            <a:extLst>
              <a:ext uri="{FF2B5EF4-FFF2-40B4-BE49-F238E27FC236}">
                <a16:creationId xmlns:a16="http://schemas.microsoft.com/office/drawing/2014/main" id="{AB900A4F-E5FF-8526-FB13-4B5998A052C8}"/>
              </a:ext>
            </a:extLst>
          </p:cNvPr>
          <p:cNvSpPr txBox="1"/>
          <p:nvPr/>
        </p:nvSpPr>
        <p:spPr>
          <a:xfrm>
            <a:off x="338811" y="6225094"/>
            <a:ext cx="8862060" cy="584775"/>
          </a:xfrm>
          <a:prstGeom prst="rect">
            <a:avLst/>
          </a:prstGeom>
          <a:noFill/>
        </p:spPr>
        <p:txBody>
          <a:bodyPr wrap="square">
            <a:spAutoFit/>
          </a:bodyPr>
          <a:lstStyle/>
          <a:p>
            <a:r>
              <a:rPr lang="en-US" sz="800" dirty="0"/>
              <a:t>*Rates are not shown for &lt;11 encounters.</a:t>
            </a:r>
          </a:p>
          <a:p>
            <a:r>
              <a:rPr lang="en-US" sz="800" dirty="0"/>
              <a:t>ED discharges and hospitalizations do not include fatal encounters. Rates are among San Diego County residents only.</a:t>
            </a:r>
          </a:p>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(2018-2022).</a:t>
            </a:r>
          </a:p>
        </p:txBody>
      </p:sp>
      <p:sp>
        <p:nvSpPr>
          <p:cNvPr id="17" name="Content Placeholder 7">
            <a:extLst>
              <a:ext uri="{FF2B5EF4-FFF2-40B4-BE49-F238E27FC236}">
                <a16:creationId xmlns:a16="http://schemas.microsoft.com/office/drawing/2014/main" id="{459D5CE7-4B0E-8F43-144D-0401337DB81F}"/>
              </a:ext>
            </a:extLst>
          </p:cNvPr>
          <p:cNvSpPr>
            <a:spLocks noGrp="1"/>
          </p:cNvSpPr>
          <p:nvPr>
            <p:ph idx="1"/>
          </p:nvPr>
        </p:nvSpPr>
        <p:spPr>
          <a:xfrm>
            <a:off x="7367343" y="1852929"/>
            <a:ext cx="4356053" cy="3614016"/>
          </a:xfrm>
        </p:spPr>
        <p:txBody>
          <a:bodyPr>
            <a:normAutofit lnSpcReduction="10000"/>
          </a:bodyPr>
          <a:lstStyle/>
          <a:p>
            <a:r>
              <a:rPr lang="en-US" sz="1400" b="1" u="sng" dirty="0">
                <a:latin typeface="Helvetica" panose="020B0604020202020204" pitchFamily="34" charset="0"/>
                <a:cs typeface="Helvetica" panose="020B0604020202020204" pitchFamily="34" charset="0"/>
              </a:rPr>
              <a:t>Alcohol Poisoning:</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 poisoning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highest</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who lived in </a:t>
            </a:r>
            <a:r>
              <a:rPr lang="en-US" sz="1400" b="1" dirty="0">
                <a:latin typeface="Helvetica" panose="020B0604020202020204" pitchFamily="34" charset="0"/>
                <a:cs typeface="Helvetica" panose="020B0604020202020204" pitchFamily="34" charset="0"/>
              </a:rPr>
              <a:t>North Central </a:t>
            </a:r>
            <a:r>
              <a:rPr lang="en-US" sz="1400" dirty="0">
                <a:latin typeface="Helvetica" panose="020B0604020202020204" pitchFamily="34" charset="0"/>
                <a:cs typeface="Helvetica" panose="020B0604020202020204" pitchFamily="34" charset="0"/>
              </a:rPr>
              <a:t>and </a:t>
            </a:r>
            <a:r>
              <a:rPr lang="en-US" sz="1400" b="1" dirty="0">
                <a:latin typeface="Helvetica" panose="020B0604020202020204" pitchFamily="34" charset="0"/>
                <a:cs typeface="Helvetica" panose="020B0604020202020204" pitchFamily="34" charset="0"/>
              </a:rPr>
              <a:t>Central region</a:t>
            </a:r>
          </a:p>
          <a:p>
            <a:pPr lvl="2"/>
            <a:r>
              <a:rPr lang="en-US" sz="1400" dirty="0">
                <a:latin typeface="Helvetica" panose="020B0604020202020204" pitchFamily="34" charset="0"/>
                <a:cs typeface="Helvetica" panose="020B0604020202020204" pitchFamily="34" charset="0"/>
              </a:rPr>
              <a:t>The rate </a:t>
            </a:r>
            <a:r>
              <a:rPr lang="en-US" sz="1400" b="1" dirty="0">
                <a:latin typeface="Helvetica" panose="020B0604020202020204" pitchFamily="34" charset="0"/>
                <a:cs typeface="Helvetica" panose="020B0604020202020204" pitchFamily="34" charset="0"/>
              </a:rPr>
              <a:t>of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who lived in </a:t>
            </a:r>
            <a:r>
              <a:rPr lang="en-US" sz="1400" b="1" dirty="0">
                <a:latin typeface="Helvetica" panose="020B0604020202020204" pitchFamily="34" charset="0"/>
                <a:cs typeface="Helvetica" panose="020B0604020202020204" pitchFamily="34" charset="0"/>
              </a:rPr>
              <a:t>East Region.</a:t>
            </a:r>
            <a:endParaRPr lang="en-US" sz="1400" dirty="0">
              <a:latin typeface="Helvetica" panose="020B0604020202020204" pitchFamily="34" charset="0"/>
              <a:cs typeface="Helvetica" panose="020B0604020202020204" pitchFamily="34" charset="0"/>
            </a:endParaRPr>
          </a:p>
          <a:p>
            <a:pPr marL="914400" lvl="2" indent="0">
              <a:buFont typeface="Arial" panose="020B0604020202020204" pitchFamily="34" charset="0"/>
              <a:buNone/>
            </a:pPr>
            <a:endParaRPr lang="en-US" sz="1400" dirty="0">
              <a:latin typeface="Helvetica" panose="020B0604020202020204" pitchFamily="34" charset="0"/>
              <a:cs typeface="Helvetica" panose="020B0604020202020204" pitchFamily="34" charset="0"/>
            </a:endParaRPr>
          </a:p>
          <a:p>
            <a:r>
              <a:rPr lang="en-US" sz="1400" b="1" u="sng" dirty="0">
                <a:latin typeface="Helvetica" panose="020B0604020202020204" pitchFamily="34" charset="0"/>
                <a:cs typeface="Helvetica" panose="020B0604020202020204" pitchFamily="34" charset="0"/>
              </a:rPr>
              <a:t>Alcohol-Related Disorders:</a:t>
            </a:r>
          </a:p>
          <a:p>
            <a:pPr lvl="1"/>
            <a:r>
              <a:rPr lang="en-US" sz="1400" dirty="0">
                <a:latin typeface="Helvetica" panose="020B0604020202020204" pitchFamily="34" charset="0"/>
                <a:cs typeface="Helvetica" panose="020B0604020202020204" pitchFamily="34" charset="0"/>
              </a:rPr>
              <a:t>In 2022, the rate of </a:t>
            </a:r>
            <a:r>
              <a:rPr lang="en-US" sz="1400" b="1" dirty="0">
                <a:latin typeface="Helvetica" panose="020B0604020202020204" pitchFamily="34" charset="0"/>
                <a:cs typeface="Helvetica" panose="020B0604020202020204" pitchFamily="34" charset="0"/>
              </a:rPr>
              <a:t>ED discharge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alcohol-related disorders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highest</a:t>
            </a:r>
            <a:r>
              <a:rPr lang="en-US" sz="1400" dirty="0">
                <a:latin typeface="Helvetica" panose="020B0604020202020204" pitchFamily="34" charset="0"/>
                <a:cs typeface="Helvetica" panose="020B0604020202020204" pitchFamily="34" charset="0"/>
              </a:rPr>
              <a:t> among </a:t>
            </a:r>
            <a:r>
              <a:rPr lang="en-US" sz="1400" b="1" dirty="0">
                <a:latin typeface="Helvetica" panose="020B0604020202020204" pitchFamily="34" charset="0"/>
                <a:cs typeface="Helvetica" panose="020B0604020202020204" pitchFamily="34" charset="0"/>
              </a:rPr>
              <a:t>20+ year-olds</a:t>
            </a:r>
            <a:r>
              <a:rPr lang="en-US" sz="1400" dirty="0">
                <a:latin typeface="Helvetica" panose="020B0604020202020204" pitchFamily="34" charset="0"/>
                <a:cs typeface="Helvetica" panose="020B0604020202020204" pitchFamily="34" charset="0"/>
              </a:rPr>
              <a:t> who lived in </a:t>
            </a:r>
            <a:r>
              <a:rPr lang="en-US" sz="1400" b="1" dirty="0">
                <a:latin typeface="Helvetica" panose="020B0604020202020204" pitchFamily="34" charset="0"/>
                <a:cs typeface="Helvetica" panose="020B0604020202020204" pitchFamily="34" charset="0"/>
              </a:rPr>
              <a:t>Central Region.</a:t>
            </a:r>
          </a:p>
          <a:p>
            <a:pPr lvl="2"/>
            <a:r>
              <a:rPr lang="en-US" sz="1400" dirty="0">
                <a:latin typeface="Helvetica" panose="020B0604020202020204" pitchFamily="34" charset="0"/>
                <a:cs typeface="Helvetica" panose="020B0604020202020204" pitchFamily="34" charset="0"/>
              </a:rPr>
              <a:t>The rate of</a:t>
            </a:r>
            <a:r>
              <a:rPr lang="en-US" sz="1400" b="1" dirty="0">
                <a:latin typeface="Helvetica" panose="020B0604020202020204" pitchFamily="34" charset="0"/>
                <a:cs typeface="Helvetica" panose="020B0604020202020204" pitchFamily="34" charset="0"/>
              </a:rPr>
              <a:t> hospitalization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who were from </a:t>
            </a:r>
            <a:r>
              <a:rPr lang="en-US" sz="1400" b="1" dirty="0">
                <a:latin typeface="Helvetica" panose="020B0604020202020204" pitchFamily="34" charset="0"/>
                <a:cs typeface="Helvetica" panose="020B0604020202020204" pitchFamily="34" charset="0"/>
              </a:rPr>
              <a:t>East Region.</a:t>
            </a:r>
          </a:p>
          <a:p>
            <a:endParaRPr lang="en-US" sz="1400" dirty="0">
              <a:latin typeface="Helvetica" panose="020B0604020202020204" pitchFamily="34" charset="0"/>
              <a:cs typeface="Helvetica" panose="020B0604020202020204" pitchFamily="34" charset="0"/>
            </a:endParaRPr>
          </a:p>
        </p:txBody>
      </p:sp>
      <p:graphicFrame>
        <p:nvGraphicFramePr>
          <p:cNvPr id="8" name="Chart 7">
            <a:extLst>
              <a:ext uri="{FF2B5EF4-FFF2-40B4-BE49-F238E27FC236}">
                <a16:creationId xmlns:a16="http://schemas.microsoft.com/office/drawing/2014/main" id="{535F7E6E-1F9A-4ED2-BD45-8098D7F7C8DC}"/>
              </a:ext>
            </a:extLst>
          </p:cNvPr>
          <p:cNvGraphicFramePr>
            <a:graphicFrameLocks/>
          </p:cNvGraphicFramePr>
          <p:nvPr>
            <p:extLst>
              <p:ext uri="{D42A27DB-BD31-4B8C-83A1-F6EECF244321}">
                <p14:modId xmlns:p14="http://schemas.microsoft.com/office/powerpoint/2010/main" val="737631452"/>
              </p:ext>
            </p:extLst>
          </p:nvPr>
        </p:nvGraphicFramePr>
        <p:xfrm>
          <a:off x="338811" y="1325562"/>
          <a:ext cx="6724304" cy="23684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035F20E1-9320-5D95-23C4-DEFE417C3D89}"/>
              </a:ext>
            </a:extLst>
          </p:cNvPr>
          <p:cNvGraphicFramePr>
            <a:graphicFrameLocks/>
          </p:cNvGraphicFramePr>
          <p:nvPr>
            <p:extLst>
              <p:ext uri="{D42A27DB-BD31-4B8C-83A1-F6EECF244321}">
                <p14:modId xmlns:p14="http://schemas.microsoft.com/office/powerpoint/2010/main" val="2123935037"/>
              </p:ext>
            </p:extLst>
          </p:nvPr>
        </p:nvGraphicFramePr>
        <p:xfrm>
          <a:off x="338811" y="3694058"/>
          <a:ext cx="6724304" cy="2482905"/>
        </p:xfrm>
        <a:graphic>
          <a:graphicData uri="http://schemas.openxmlformats.org/drawingml/2006/chart">
            <c:chart xmlns:c="http://schemas.openxmlformats.org/drawingml/2006/chart" xmlns:r="http://schemas.openxmlformats.org/officeDocument/2006/relationships" r:id="rId5"/>
          </a:graphicData>
        </a:graphic>
      </p:graphicFrame>
      <p:pic>
        <p:nvPicPr>
          <p:cNvPr id="10" name="Picture 9">
            <a:extLst>
              <a:ext uri="{FF2B5EF4-FFF2-40B4-BE49-F238E27FC236}">
                <a16:creationId xmlns:a16="http://schemas.microsoft.com/office/drawing/2014/main" id="{85158BE3-22BB-4BE9-ACDC-8339348F3DA7}"/>
              </a:ext>
            </a:extLst>
          </p:cNvPr>
          <p:cNvPicPr>
            <a:picLocks noChangeAspect="1"/>
          </p:cNvPicPr>
          <p:nvPr/>
        </p:nvPicPr>
        <p:blipFill>
          <a:blip r:embed="rId6"/>
          <a:stretch>
            <a:fillRect/>
          </a:stretch>
        </p:blipFill>
        <p:spPr>
          <a:xfrm>
            <a:off x="8015385" y="134402"/>
            <a:ext cx="3804234" cy="890093"/>
          </a:xfrm>
          <a:prstGeom prst="rect">
            <a:avLst/>
          </a:prstGeom>
        </p:spPr>
      </p:pic>
    </p:spTree>
    <p:extLst>
      <p:ext uri="{BB962C8B-B14F-4D97-AF65-F5344CB8AC3E}">
        <p14:creationId xmlns:p14="http://schemas.microsoft.com/office/powerpoint/2010/main" val="1049779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88CD0-4525-E06F-B6F6-190AB341020C}"/>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14D61DB1-C887-4390-7185-AAC5376D2285}"/>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4851856F-2391-8650-E6AF-CE021451C022}"/>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74F84ACC-6FE4-F801-A28D-879C857C54CD}"/>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E6ABC4A9-BB18-0B8B-8EA7-8CDC9BC8A935}"/>
              </a:ext>
            </a:extLst>
          </p:cNvPr>
          <p:cNvPicPr>
            <a:picLocks noChangeAspect="1"/>
          </p:cNvPicPr>
          <p:nvPr/>
        </p:nvPicPr>
        <p:blipFill rotWithShape="1">
          <a:blip r:embed="rId3">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0">
            <a:extLst>
              <a:ext uri="{FF2B5EF4-FFF2-40B4-BE49-F238E27FC236}">
                <a16:creationId xmlns:a16="http://schemas.microsoft.com/office/drawing/2014/main" id="{B759B7C4-3065-8C0B-C5E4-B155713589CB}"/>
              </a:ext>
            </a:extLst>
          </p:cNvPr>
          <p:cNvSpPr txBox="1">
            <a:spLocks/>
          </p:cNvSpPr>
          <p:nvPr/>
        </p:nvSpPr>
        <p:spPr>
          <a:xfrm>
            <a:off x="266700" y="-1137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chemeClr val="bg1"/>
                </a:solidFill>
                <a:latin typeface="Verdana" panose="020B0604030504040204" pitchFamily="34" charset="0"/>
                <a:ea typeface="Verdana" panose="020B0604030504040204" pitchFamily="34" charset="0"/>
              </a:rPr>
              <a:t>ED Discharge &amp; Hospitalization:</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Comorbidities</a:t>
            </a:r>
          </a:p>
        </p:txBody>
      </p:sp>
      <p:sp>
        <p:nvSpPr>
          <p:cNvPr id="3" name="TextBox 2">
            <a:extLst>
              <a:ext uri="{FF2B5EF4-FFF2-40B4-BE49-F238E27FC236}">
                <a16:creationId xmlns:a16="http://schemas.microsoft.com/office/drawing/2014/main" id="{3AA6F6A9-3E5F-37D0-3CD7-3DEE57147C1C}"/>
              </a:ext>
            </a:extLst>
          </p:cNvPr>
          <p:cNvSpPr txBox="1"/>
          <p:nvPr/>
        </p:nvSpPr>
        <p:spPr>
          <a:xfrm>
            <a:off x="266700" y="6367277"/>
            <a:ext cx="8862060" cy="338554"/>
          </a:xfrm>
          <a:prstGeom prst="rect">
            <a:avLst/>
          </a:prstGeom>
          <a:noFill/>
        </p:spPr>
        <p:txBody>
          <a:bodyPr wrap="square">
            <a:spAutoFit/>
          </a:bodyPr>
          <a:lstStyle/>
          <a:p>
            <a:r>
              <a:rPr lang="en-US" sz="800" dirty="0"/>
              <a:t>Data includes those with any mention of alcohol poisoning or alcohol abuse or dependence within their medical record. Includes duplicate records for those with multiple visits.</a:t>
            </a:r>
          </a:p>
          <a:p>
            <a:r>
              <a:rPr lang="en-US" sz="800" dirty="0"/>
              <a:t>Source: California Department of Public Health, California Department of Health Care Access and Information (HCAI), Patient Discharge Data &amp; Emergency Department Data, (2022).</a:t>
            </a:r>
          </a:p>
        </p:txBody>
      </p:sp>
      <p:sp>
        <p:nvSpPr>
          <p:cNvPr id="8" name="Content Placeholder 7">
            <a:extLst>
              <a:ext uri="{FF2B5EF4-FFF2-40B4-BE49-F238E27FC236}">
                <a16:creationId xmlns:a16="http://schemas.microsoft.com/office/drawing/2014/main" id="{9A770E74-87D9-44C0-14EF-DFF09165A02B}"/>
              </a:ext>
            </a:extLst>
          </p:cNvPr>
          <p:cNvSpPr>
            <a:spLocks noGrp="1"/>
          </p:cNvSpPr>
          <p:nvPr>
            <p:ph idx="1"/>
          </p:nvPr>
        </p:nvSpPr>
        <p:spPr>
          <a:xfrm>
            <a:off x="500514" y="1533237"/>
            <a:ext cx="11222881" cy="4446038"/>
          </a:xfrm>
        </p:spPr>
        <p:txBody>
          <a:bodyPr>
            <a:normAutofit fontScale="92500" lnSpcReduction="10000"/>
          </a:bodyPr>
          <a:lstStyle/>
          <a:p>
            <a:r>
              <a:rPr lang="en-US" sz="1600" b="1" u="sng" dirty="0">
                <a:latin typeface="Helvetica" panose="020B0604020202020204" pitchFamily="34" charset="0"/>
                <a:cs typeface="Helvetica" panose="020B0604020202020204" pitchFamily="34" charset="0"/>
              </a:rPr>
              <a:t>Alcohol Poisoning:</a:t>
            </a:r>
          </a:p>
          <a:p>
            <a:pPr lvl="1"/>
            <a:r>
              <a:rPr lang="en-US" sz="1600" dirty="0">
                <a:latin typeface="Helvetica" panose="020B0604020202020204" pitchFamily="34" charset="0"/>
                <a:cs typeface="Helvetica" panose="020B0604020202020204" pitchFamily="34" charset="0"/>
              </a:rPr>
              <a:t>In 2022, a </a:t>
            </a:r>
            <a:r>
              <a:rPr lang="en-US" sz="1600" b="1" dirty="0">
                <a:latin typeface="Helvetica" panose="020B0604020202020204" pitchFamily="34" charset="0"/>
                <a:cs typeface="Helvetica" panose="020B0604020202020204" pitchFamily="34" charset="0"/>
              </a:rPr>
              <a:t>majority</a:t>
            </a:r>
            <a:r>
              <a:rPr lang="en-US" sz="1600" dirty="0">
                <a:latin typeface="Helvetica" panose="020B0604020202020204" pitchFamily="34" charset="0"/>
                <a:cs typeface="Helvetica" panose="020B0604020202020204" pitchFamily="34" charset="0"/>
              </a:rPr>
              <a:t> of those who were discharged from the </a:t>
            </a:r>
            <a:r>
              <a:rPr lang="en-US" sz="1600" b="1" dirty="0">
                <a:latin typeface="Helvetica" panose="020B0604020202020204" pitchFamily="34" charset="0"/>
                <a:cs typeface="Helvetica" panose="020B0604020202020204" pitchFamily="34" charset="0"/>
              </a:rPr>
              <a:t>emergency department or inpatient care/hospitalization </a:t>
            </a:r>
            <a:r>
              <a:rPr lang="en-US" sz="1600" dirty="0">
                <a:latin typeface="Helvetica" panose="020B0604020202020204" pitchFamily="34" charset="0"/>
                <a:cs typeface="Helvetica" panose="020B0604020202020204" pitchFamily="34" charset="0"/>
              </a:rPr>
              <a:t>with any mention of </a:t>
            </a:r>
            <a:r>
              <a:rPr lang="en-US" sz="1600" b="1" dirty="0">
                <a:latin typeface="Helvetica" panose="020B0604020202020204" pitchFamily="34" charset="0"/>
                <a:cs typeface="Helvetica" panose="020B0604020202020204" pitchFamily="34" charset="0"/>
              </a:rPr>
              <a:t>alcohol-related poisoning </a:t>
            </a:r>
            <a:r>
              <a:rPr lang="en-US" sz="1600" dirty="0">
                <a:latin typeface="Helvetica" panose="020B0604020202020204" pitchFamily="34" charset="0"/>
                <a:cs typeface="Helvetica" panose="020B0604020202020204" pitchFamily="34" charset="0"/>
              </a:rPr>
              <a:t>were admitted with the </a:t>
            </a:r>
            <a:r>
              <a:rPr lang="en-US" sz="1600" b="1" dirty="0">
                <a:latin typeface="Helvetica" panose="020B0604020202020204" pitchFamily="34" charset="0"/>
                <a:cs typeface="Helvetica" panose="020B0604020202020204" pitchFamily="34" charset="0"/>
              </a:rPr>
              <a:t>principal diagnoses </a:t>
            </a:r>
            <a:r>
              <a:rPr lang="en-US" sz="1600" dirty="0">
                <a:latin typeface="Helvetica" panose="020B0604020202020204" pitchFamily="34" charset="0"/>
                <a:cs typeface="Helvetica" panose="020B0604020202020204" pitchFamily="34" charset="0"/>
              </a:rPr>
              <a:t>of:</a:t>
            </a:r>
          </a:p>
          <a:p>
            <a:pPr lvl="2"/>
            <a:r>
              <a:rPr lang="en-US" sz="1600" dirty="0">
                <a:latin typeface="Helvetica" panose="020B0604020202020204" pitchFamily="34" charset="0"/>
                <a:cs typeface="Helvetica" panose="020B0604020202020204" pitchFamily="34" charset="0"/>
              </a:rPr>
              <a:t>Toxic effects of ethanol</a:t>
            </a:r>
          </a:p>
          <a:p>
            <a:pPr lvl="2"/>
            <a:r>
              <a:rPr lang="en-US" sz="1600" dirty="0">
                <a:latin typeface="Helvetica" panose="020B0604020202020204" pitchFamily="34" charset="0"/>
                <a:cs typeface="Helvetica" panose="020B0604020202020204" pitchFamily="34" charset="0"/>
              </a:rPr>
              <a:t>Head injury</a:t>
            </a:r>
          </a:p>
          <a:p>
            <a:pPr lvl="2"/>
            <a:r>
              <a:rPr lang="en-US" sz="1600" dirty="0">
                <a:latin typeface="Helvetica" panose="020B0604020202020204" pitchFamily="34" charset="0"/>
                <a:cs typeface="Helvetica" panose="020B0604020202020204" pitchFamily="34" charset="0"/>
              </a:rPr>
              <a:t>Poisoning by benzodiazepines</a:t>
            </a:r>
          </a:p>
          <a:p>
            <a:pPr marL="914400" lvl="2" indent="0">
              <a:buFont typeface="Arial" panose="020B0604020202020204" pitchFamily="34" charset="0"/>
              <a:buNone/>
            </a:pPr>
            <a:endParaRPr lang="en-US" sz="1600" dirty="0">
              <a:latin typeface="Helvetica" panose="020B0604020202020204" pitchFamily="34" charset="0"/>
              <a:cs typeface="Helvetica" panose="020B0604020202020204" pitchFamily="34" charset="0"/>
            </a:endParaRPr>
          </a:p>
          <a:p>
            <a:r>
              <a:rPr lang="en-US" sz="1600" b="1" u="sng" dirty="0">
                <a:latin typeface="Helvetica" panose="020B0604020202020204" pitchFamily="34" charset="0"/>
                <a:cs typeface="Helvetica" panose="020B0604020202020204" pitchFamily="34" charset="0"/>
              </a:rPr>
              <a:t>Alcohol-Related Disorders:</a:t>
            </a:r>
          </a:p>
          <a:p>
            <a:pPr lvl="1"/>
            <a:r>
              <a:rPr lang="en-US" sz="1600" dirty="0">
                <a:latin typeface="Helvetica" panose="020B0604020202020204" pitchFamily="34" charset="0"/>
                <a:cs typeface="Helvetica" panose="020B0604020202020204" pitchFamily="34" charset="0"/>
              </a:rPr>
              <a:t>In 2022, a </a:t>
            </a:r>
            <a:r>
              <a:rPr lang="en-US" sz="1600" b="1" dirty="0">
                <a:latin typeface="Helvetica" panose="020B0604020202020204" pitchFamily="34" charset="0"/>
                <a:cs typeface="Helvetica" panose="020B0604020202020204" pitchFamily="34" charset="0"/>
              </a:rPr>
              <a:t>majority</a:t>
            </a:r>
            <a:r>
              <a:rPr lang="en-US" sz="1600" dirty="0">
                <a:latin typeface="Helvetica" panose="020B0604020202020204" pitchFamily="34" charset="0"/>
                <a:cs typeface="Helvetica" panose="020B0604020202020204" pitchFamily="34" charset="0"/>
              </a:rPr>
              <a:t> of those who were discharged from the </a:t>
            </a:r>
            <a:r>
              <a:rPr lang="en-US" sz="1600" b="1" dirty="0">
                <a:latin typeface="Helvetica" panose="020B0604020202020204" pitchFamily="34" charset="0"/>
                <a:cs typeface="Helvetica" panose="020B0604020202020204" pitchFamily="34" charset="0"/>
              </a:rPr>
              <a:t>emergency department </a:t>
            </a:r>
            <a:r>
              <a:rPr lang="en-US" sz="1600" dirty="0">
                <a:latin typeface="Helvetica" panose="020B0604020202020204" pitchFamily="34" charset="0"/>
                <a:cs typeface="Helvetica" panose="020B0604020202020204" pitchFamily="34" charset="0"/>
              </a:rPr>
              <a:t>with any mention of </a:t>
            </a:r>
            <a:r>
              <a:rPr lang="en-US" sz="1600" b="1" dirty="0">
                <a:latin typeface="Helvetica" panose="020B0604020202020204" pitchFamily="34" charset="0"/>
                <a:cs typeface="Helvetica" panose="020B0604020202020204" pitchFamily="34" charset="0"/>
              </a:rPr>
              <a:t>alcohol-related disorders </a:t>
            </a:r>
            <a:r>
              <a:rPr lang="en-US" sz="1600" dirty="0">
                <a:latin typeface="Helvetica" panose="020B0604020202020204" pitchFamily="34" charset="0"/>
                <a:cs typeface="Helvetica" panose="020B0604020202020204" pitchFamily="34" charset="0"/>
              </a:rPr>
              <a:t>were admitted with the </a:t>
            </a:r>
            <a:r>
              <a:rPr lang="en-US" sz="1600" b="1" dirty="0">
                <a:latin typeface="Helvetica" panose="020B0604020202020204" pitchFamily="34" charset="0"/>
                <a:cs typeface="Helvetica" panose="020B0604020202020204" pitchFamily="34" charset="0"/>
              </a:rPr>
              <a:t>principal diagnoses </a:t>
            </a:r>
            <a:r>
              <a:rPr lang="en-US" sz="1600" dirty="0">
                <a:latin typeface="Helvetica" panose="020B0604020202020204" pitchFamily="34" charset="0"/>
                <a:cs typeface="Helvetica" panose="020B0604020202020204" pitchFamily="34" charset="0"/>
              </a:rPr>
              <a:t>of:</a:t>
            </a:r>
          </a:p>
          <a:p>
            <a:pPr lvl="2"/>
            <a:r>
              <a:rPr lang="en-US" sz="1600" dirty="0">
                <a:latin typeface="Helvetica" panose="020B0604020202020204" pitchFamily="34" charset="0"/>
                <a:cs typeface="Helvetica" panose="020B0604020202020204" pitchFamily="34" charset="0"/>
              </a:rPr>
              <a:t>Alcohol abuse</a:t>
            </a:r>
          </a:p>
          <a:p>
            <a:pPr lvl="2"/>
            <a:r>
              <a:rPr lang="en-US" sz="1600" dirty="0">
                <a:latin typeface="Helvetica" panose="020B0604020202020204" pitchFamily="34" charset="0"/>
                <a:cs typeface="Helvetica" panose="020B0604020202020204" pitchFamily="34" charset="0"/>
              </a:rPr>
              <a:t>Alcohol dependence</a:t>
            </a:r>
          </a:p>
          <a:p>
            <a:pPr lvl="2"/>
            <a:r>
              <a:rPr lang="en-US" sz="1600" dirty="0">
                <a:latin typeface="Helvetica" panose="020B0604020202020204" pitchFamily="34" charset="0"/>
                <a:cs typeface="Helvetica" panose="020B0604020202020204" pitchFamily="34" charset="0"/>
              </a:rPr>
              <a:t>Suicidal ideations</a:t>
            </a:r>
          </a:p>
          <a:p>
            <a:pPr lvl="1"/>
            <a:r>
              <a:rPr lang="en-US" sz="1600" b="1" dirty="0">
                <a:latin typeface="Helvetica" panose="020B0604020202020204" pitchFamily="34" charset="0"/>
                <a:cs typeface="Helvetica" panose="020B0604020202020204" pitchFamily="34" charset="0"/>
              </a:rPr>
              <a:t>Inpatient care/hospitalization:</a:t>
            </a:r>
          </a:p>
          <a:p>
            <a:pPr lvl="2"/>
            <a:r>
              <a:rPr lang="en-US" sz="1600" dirty="0">
                <a:latin typeface="Helvetica" panose="020B0604020202020204" pitchFamily="34" charset="0"/>
                <a:cs typeface="Helvetica" panose="020B0604020202020204" pitchFamily="34" charset="0"/>
              </a:rPr>
              <a:t>Alcohol dependence</a:t>
            </a:r>
          </a:p>
          <a:p>
            <a:pPr lvl="2"/>
            <a:r>
              <a:rPr lang="en-US" sz="1600" dirty="0">
                <a:latin typeface="Helvetica" panose="020B0604020202020204" pitchFamily="34" charset="0"/>
                <a:cs typeface="Helvetica" panose="020B0604020202020204" pitchFamily="34" charset="0"/>
              </a:rPr>
              <a:t>Sepsis</a:t>
            </a:r>
          </a:p>
          <a:p>
            <a:pPr lvl="2"/>
            <a:r>
              <a:rPr lang="en-US" sz="1600" dirty="0">
                <a:latin typeface="Helvetica" panose="020B0604020202020204" pitchFamily="34" charset="0"/>
                <a:cs typeface="Helvetica" panose="020B0604020202020204" pitchFamily="34" charset="0"/>
              </a:rPr>
              <a:t>Major depressive disorder </a:t>
            </a:r>
          </a:p>
          <a:p>
            <a:endParaRPr lang="en-US" sz="1600" dirty="0">
              <a:latin typeface="Helvetica" panose="020B0604020202020204" pitchFamily="34" charset="0"/>
              <a:cs typeface="Helvetica" panose="020B0604020202020204" pitchFamily="34" charset="0"/>
            </a:endParaRPr>
          </a:p>
        </p:txBody>
      </p:sp>
      <p:pic>
        <p:nvPicPr>
          <p:cNvPr id="9" name="Picture 8">
            <a:extLst>
              <a:ext uri="{FF2B5EF4-FFF2-40B4-BE49-F238E27FC236}">
                <a16:creationId xmlns:a16="http://schemas.microsoft.com/office/drawing/2014/main" id="{EA25CCD8-B4DD-4C83-BF53-2FD01ECAF5F8}"/>
              </a:ext>
            </a:extLst>
          </p:cNvPr>
          <p:cNvPicPr>
            <a:picLocks noChangeAspect="1"/>
          </p:cNvPicPr>
          <p:nvPr/>
        </p:nvPicPr>
        <p:blipFill>
          <a:blip r:embed="rId4"/>
          <a:stretch>
            <a:fillRect/>
          </a:stretch>
        </p:blipFill>
        <p:spPr>
          <a:xfrm>
            <a:off x="7919161" y="126683"/>
            <a:ext cx="3804234" cy="890093"/>
          </a:xfrm>
          <a:prstGeom prst="rect">
            <a:avLst/>
          </a:prstGeom>
        </p:spPr>
      </p:pic>
    </p:spTree>
    <p:extLst>
      <p:ext uri="{BB962C8B-B14F-4D97-AF65-F5344CB8AC3E}">
        <p14:creationId xmlns:p14="http://schemas.microsoft.com/office/powerpoint/2010/main" val="674217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5AAF8-2342-5A27-AD07-A28684AC2056}"/>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9456D2AC-7A6B-EE81-9579-0DA54BA52BF9}"/>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56B29469-83CD-ED7E-B44C-95E215A0695E}"/>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F90AF14D-6F5E-2B2B-9845-A06666D4A04D}"/>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7CF748F7-A1BD-69C5-0266-826DB0586BF3}"/>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84756AF3-B2CF-1105-6869-AE9FDD188042}"/>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428D555D-0311-F4F5-1145-EDAED8F82749}"/>
              </a:ext>
            </a:extLst>
          </p:cNvPr>
          <p:cNvSpPr txBox="1">
            <a:spLocks/>
          </p:cNvSpPr>
          <p:nvPr/>
        </p:nvSpPr>
        <p:spPr>
          <a:xfrm>
            <a:off x="1695872" y="1668038"/>
            <a:ext cx="9204571"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CD6B35FF-82AD-BAB0-DF5D-4D604BCD404D}"/>
              </a:ext>
            </a:extLst>
          </p:cNvPr>
          <p:cNvSpPr/>
          <p:nvPr/>
        </p:nvSpPr>
        <p:spPr>
          <a:xfrm>
            <a:off x="1206879" y="4610250"/>
            <a:ext cx="6892323"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0DACFFF-F86C-447F-9C79-4B217DC161E5}"/>
              </a:ext>
            </a:extLst>
          </p:cNvPr>
          <p:cNvPicPr>
            <a:picLocks noChangeAspect="1"/>
          </p:cNvPicPr>
          <p:nvPr/>
        </p:nvPicPr>
        <p:blipFill>
          <a:blip r:embed="rId3"/>
          <a:stretch>
            <a:fillRect/>
          </a:stretch>
        </p:blipFill>
        <p:spPr>
          <a:xfrm>
            <a:off x="8126509" y="161443"/>
            <a:ext cx="3804234" cy="890093"/>
          </a:xfrm>
          <a:prstGeom prst="rect">
            <a:avLst/>
          </a:prstGeom>
        </p:spPr>
      </p:pic>
    </p:spTree>
    <p:extLst>
      <p:ext uri="{BB962C8B-B14F-4D97-AF65-F5344CB8AC3E}">
        <p14:creationId xmlns:p14="http://schemas.microsoft.com/office/powerpoint/2010/main" val="1413777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81CF-71AC-AFCE-F44F-AFC513C78C94}"/>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AA766FE3-3FE6-ED4C-E61A-6FF02F51B7C0}"/>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1661470C-25AC-27B3-C7AC-16D9658766AE}"/>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AAEEB31-FCF6-3B6B-934D-F0D9ACACB93F}"/>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844FAB90-39C0-0FFA-3769-AD63ADE59063}"/>
              </a:ext>
            </a:extLst>
          </p:cNvPr>
          <p:cNvSpPr txBox="1">
            <a:spLocks/>
          </p:cNvSpPr>
          <p:nvPr/>
        </p:nvSpPr>
        <p:spPr>
          <a:xfrm>
            <a:off x="261257" y="-89325"/>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National, State and Local Prevalence:</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b="1" dirty="0">
                <a:solidFill>
                  <a:prstClr val="white"/>
                </a:solidFill>
                <a:latin typeface="Verdana" panose="020B0604030504040204" pitchFamily="34" charset="0"/>
                <a:ea typeface="Verdana" panose="020B0604030504040204" pitchFamily="34" charset="0"/>
              </a:rPr>
              <a:t>Alcohol-Related Deaths</a:t>
            </a:r>
            <a:endPar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pic>
        <p:nvPicPr>
          <p:cNvPr id="9" name="Picture 8" descr="Shape&#10;&#10;Description automatically generated">
            <a:extLst>
              <a:ext uri="{FF2B5EF4-FFF2-40B4-BE49-F238E27FC236}">
                <a16:creationId xmlns:a16="http://schemas.microsoft.com/office/drawing/2014/main" id="{6A0FEDC0-66D6-C2CA-5CA4-49FF180BF283}"/>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3" name="Text Placeholder 2">
            <a:extLst>
              <a:ext uri="{FF2B5EF4-FFF2-40B4-BE49-F238E27FC236}">
                <a16:creationId xmlns:a16="http://schemas.microsoft.com/office/drawing/2014/main" id="{B875CAEB-BDAC-4D1A-1632-862FB2DDB507}"/>
              </a:ext>
            </a:extLst>
          </p:cNvPr>
          <p:cNvSpPr>
            <a:spLocks noGrp="1"/>
          </p:cNvSpPr>
          <p:nvPr>
            <p:ph sz="half" idx="1"/>
          </p:nvPr>
        </p:nvSpPr>
        <p:spPr>
          <a:xfrm>
            <a:off x="437810" y="4889509"/>
            <a:ext cx="11073084" cy="1250755"/>
          </a:xfrm>
        </p:spPr>
        <p:txBody>
          <a:bodyPr>
            <a:noAutofit/>
          </a:bodyPr>
          <a:lstStyle/>
          <a:p>
            <a:pPr marL="285750" indent="-285750">
              <a:lnSpc>
                <a:spcPct val="110000"/>
              </a:lnSpc>
              <a:spcBef>
                <a:spcPts val="500"/>
              </a:spcBef>
              <a:buFont typeface="Arial" panose="020B0604020202020204" pitchFamily="34" charset="0"/>
              <a:buChar char="•"/>
              <a:defRPr/>
            </a:pPr>
            <a:r>
              <a:rPr lang="en-US" sz="1200" spc="50" dirty="0">
                <a:latin typeface="Helvetica" panose="020B0604020202020204" pitchFamily="34" charset="0"/>
                <a:cs typeface="Helvetica" panose="020B0604020202020204" pitchFamily="34" charset="0"/>
              </a:rPr>
              <a:t>From</a:t>
            </a:r>
            <a:r>
              <a:rPr lang="en-US" sz="1200" b="1" spc="50" dirty="0">
                <a:latin typeface="Helvetica" panose="020B0604020202020204" pitchFamily="34" charset="0"/>
                <a:cs typeface="Helvetica" panose="020B0604020202020204" pitchFamily="34" charset="0"/>
              </a:rPr>
              <a:t> 2019 to 2023, </a:t>
            </a:r>
            <a:r>
              <a:rPr lang="en-US" sz="1200" spc="50" dirty="0">
                <a:latin typeface="Helvetica" panose="020B0604020202020204" pitchFamily="34" charset="0"/>
                <a:cs typeface="Helvetica" panose="020B0604020202020204" pitchFamily="34" charset="0"/>
              </a:rPr>
              <a:t>the rates of death due to </a:t>
            </a:r>
            <a:r>
              <a:rPr lang="en-US" sz="1200" b="1" spc="50" dirty="0">
                <a:latin typeface="Helvetica" panose="020B0604020202020204" pitchFamily="34" charset="0"/>
                <a:cs typeface="Helvetica" panose="020B0604020202020204" pitchFamily="34" charset="0"/>
              </a:rPr>
              <a:t>alcohol poisoning increased</a:t>
            </a:r>
            <a:r>
              <a:rPr lang="en-US" sz="1200" spc="50" dirty="0">
                <a:latin typeface="Helvetica" panose="020B0604020202020204" pitchFamily="34" charset="0"/>
                <a:cs typeface="Helvetica" panose="020B0604020202020204" pitchFamily="34" charset="0"/>
              </a:rPr>
              <a:t> in </a:t>
            </a:r>
            <a:r>
              <a:rPr lang="en-US" sz="1200" b="1" spc="50" dirty="0">
                <a:latin typeface="Helvetica" panose="020B0604020202020204" pitchFamily="34" charset="0"/>
                <a:cs typeface="Helvetica" panose="020B0604020202020204" pitchFamily="34" charset="0"/>
              </a:rPr>
              <a:t>San Diego County, </a:t>
            </a:r>
            <a:r>
              <a:rPr lang="en-US" sz="1200" spc="50" dirty="0">
                <a:latin typeface="Helvetica" panose="020B0604020202020204" pitchFamily="34" charset="0"/>
                <a:cs typeface="Helvetica" panose="020B0604020202020204" pitchFamily="34" charset="0"/>
              </a:rPr>
              <a:t>but decreased nation and state-wide.</a:t>
            </a:r>
          </a:p>
          <a:p>
            <a:pPr marL="742950" lvl="1" indent="-285750">
              <a:lnSpc>
                <a:spcPct val="110000"/>
              </a:lnSpc>
              <a:defRPr/>
            </a:pPr>
            <a:r>
              <a:rPr lang="en-US" sz="1200" spc="50" dirty="0">
                <a:latin typeface="Helvetica" panose="020B0604020202020204" pitchFamily="34" charset="0"/>
                <a:cs typeface="Helvetica" panose="020B0604020202020204" pitchFamily="34" charset="0"/>
              </a:rPr>
              <a:t>The rate of death due to </a:t>
            </a:r>
            <a:r>
              <a:rPr lang="en-US" sz="1200" b="1" spc="50" dirty="0">
                <a:latin typeface="Helvetica" panose="020B0604020202020204" pitchFamily="34" charset="0"/>
                <a:cs typeface="Helvetica" panose="020B0604020202020204" pitchFamily="34" charset="0"/>
              </a:rPr>
              <a:t>alcohol-related disorders </a:t>
            </a:r>
            <a:r>
              <a:rPr lang="en-US" sz="1200" spc="50" dirty="0">
                <a:latin typeface="Helvetica" panose="020B0604020202020204" pitchFamily="34" charset="0"/>
                <a:cs typeface="Helvetica" panose="020B0604020202020204" pitchFamily="34" charset="0"/>
              </a:rPr>
              <a:t>has </a:t>
            </a:r>
            <a:r>
              <a:rPr lang="en-US" sz="1200" b="1" spc="50" dirty="0">
                <a:latin typeface="Helvetica" panose="020B0604020202020204" pitchFamily="34" charset="0"/>
                <a:cs typeface="Helvetica" panose="020B0604020202020204" pitchFamily="34" charset="0"/>
              </a:rPr>
              <a:t>increased nationally, statewide and county-wide.</a:t>
            </a:r>
          </a:p>
          <a:p>
            <a:pPr marL="742950" lvl="1" indent="-285750">
              <a:lnSpc>
                <a:spcPct val="110000"/>
              </a:lnSpc>
              <a:defRPr/>
            </a:pPr>
            <a:r>
              <a:rPr lang="en-US" sz="1200" b="1" spc="50" dirty="0">
                <a:latin typeface="Helvetica" panose="020B0604020202020204" pitchFamily="34" charset="0"/>
                <a:cs typeface="Helvetica" panose="020B0604020202020204" pitchFamily="34" charset="0"/>
              </a:rPr>
              <a:t>However</a:t>
            </a:r>
            <a:r>
              <a:rPr lang="en-US" sz="1200" spc="50" dirty="0">
                <a:latin typeface="Helvetica" panose="020B0604020202020204" pitchFamily="34" charset="0"/>
                <a:cs typeface="Helvetica" panose="020B0604020202020204" pitchFamily="34" charset="0"/>
              </a:rPr>
              <a:t>, most recently from </a:t>
            </a:r>
            <a:r>
              <a:rPr lang="en-US" sz="1200" b="1" spc="50" dirty="0">
                <a:latin typeface="Helvetica" panose="020B0604020202020204" pitchFamily="34" charset="0"/>
                <a:cs typeface="Helvetica" panose="020B0604020202020204" pitchFamily="34" charset="0"/>
              </a:rPr>
              <a:t>2022 to 2023, </a:t>
            </a:r>
            <a:r>
              <a:rPr lang="en-US" sz="1200" spc="50" dirty="0">
                <a:latin typeface="Helvetica" panose="020B0604020202020204" pitchFamily="34" charset="0"/>
                <a:cs typeface="Helvetica" panose="020B0604020202020204" pitchFamily="34" charset="0"/>
              </a:rPr>
              <a:t>the death rates have been </a:t>
            </a:r>
            <a:r>
              <a:rPr lang="en-US" sz="1200" b="1" spc="50" dirty="0">
                <a:latin typeface="Helvetica" panose="020B0604020202020204" pitchFamily="34" charset="0"/>
                <a:cs typeface="Helvetica" panose="020B0604020202020204" pitchFamily="34" charset="0"/>
              </a:rPr>
              <a:t>stabilizing </a:t>
            </a:r>
            <a:r>
              <a:rPr lang="en-US" sz="1200" spc="50" dirty="0">
                <a:latin typeface="Helvetica" panose="020B0604020202020204" pitchFamily="34" charset="0"/>
                <a:cs typeface="Helvetica" panose="020B0604020202020204" pitchFamily="34" charset="0"/>
              </a:rPr>
              <a:t>in San Diego County.</a:t>
            </a:r>
          </a:p>
          <a:p>
            <a:pPr marL="285750" indent="-285750">
              <a:lnSpc>
                <a:spcPct val="110000"/>
              </a:lnSpc>
              <a:spcBef>
                <a:spcPts val="500"/>
              </a:spcBef>
              <a:buFont typeface="Arial" panose="020B0604020202020204" pitchFamily="34" charset="0"/>
              <a:buChar char="•"/>
              <a:defRPr/>
            </a:pPr>
            <a:r>
              <a:rPr lang="en-US" sz="1200" spc="50" dirty="0">
                <a:latin typeface="Helvetica" panose="020B0604020202020204" pitchFamily="34" charset="0"/>
                <a:cs typeface="Helvetica" panose="020B0604020202020204" pitchFamily="34" charset="0"/>
              </a:rPr>
              <a:t>In</a:t>
            </a:r>
            <a:r>
              <a:rPr lang="en-US" sz="1200" b="1" spc="50" dirty="0">
                <a:latin typeface="Helvetica" panose="020B0604020202020204" pitchFamily="34" charset="0"/>
                <a:cs typeface="Helvetica" panose="020B0604020202020204" pitchFamily="34" charset="0"/>
              </a:rPr>
              <a:t> 2023, </a:t>
            </a:r>
            <a:r>
              <a:rPr lang="en-US" sz="1200" spc="50" dirty="0">
                <a:latin typeface="Helvetica" panose="020B0604020202020204" pitchFamily="34" charset="0"/>
                <a:cs typeface="Helvetica" panose="020B0604020202020204" pitchFamily="34" charset="0"/>
              </a:rPr>
              <a:t>the rates of death due to </a:t>
            </a:r>
            <a:r>
              <a:rPr lang="en-US" sz="1200" b="1" spc="50" dirty="0">
                <a:latin typeface="Helvetica" panose="020B0604020202020204" pitchFamily="34" charset="0"/>
                <a:cs typeface="Helvetica" panose="020B0604020202020204" pitchFamily="34" charset="0"/>
              </a:rPr>
              <a:t>alcohol poisoning </a:t>
            </a:r>
            <a:r>
              <a:rPr lang="en-US" sz="1200" spc="50" dirty="0">
                <a:latin typeface="Helvetica" panose="020B0604020202020204" pitchFamily="34" charset="0"/>
                <a:cs typeface="Helvetica" panose="020B0604020202020204" pitchFamily="34" charset="0"/>
              </a:rPr>
              <a:t>and</a:t>
            </a:r>
            <a:r>
              <a:rPr lang="en-US" sz="1200" b="1" spc="50" dirty="0">
                <a:latin typeface="Helvetica" panose="020B0604020202020204" pitchFamily="34" charset="0"/>
                <a:cs typeface="Helvetica" panose="020B0604020202020204" pitchFamily="34" charset="0"/>
              </a:rPr>
              <a:t> alcohol-related disorders </a:t>
            </a:r>
            <a:r>
              <a:rPr lang="en-US" sz="1200" spc="50" dirty="0">
                <a:latin typeface="Helvetica" panose="020B0604020202020204" pitchFamily="34" charset="0"/>
                <a:cs typeface="Helvetica" panose="020B0604020202020204" pitchFamily="34" charset="0"/>
              </a:rPr>
              <a:t>in </a:t>
            </a:r>
            <a:r>
              <a:rPr lang="en-US" sz="1200" b="1" spc="50" dirty="0">
                <a:latin typeface="Helvetica" panose="020B0604020202020204" pitchFamily="34" charset="0"/>
                <a:cs typeface="Helvetica" panose="020B0604020202020204" pitchFamily="34" charset="0"/>
              </a:rPr>
              <a:t>San Diego County </a:t>
            </a:r>
            <a:r>
              <a:rPr lang="en-US" sz="1200" spc="50" dirty="0">
                <a:latin typeface="Helvetica" panose="020B0604020202020204" pitchFamily="34" charset="0"/>
                <a:cs typeface="Helvetica" panose="020B0604020202020204" pitchFamily="34" charset="0"/>
              </a:rPr>
              <a:t>were </a:t>
            </a:r>
            <a:r>
              <a:rPr lang="en-US" sz="1200" b="1" spc="50" dirty="0">
                <a:latin typeface="Helvetica" panose="020B0604020202020204" pitchFamily="34" charset="0"/>
                <a:cs typeface="Helvetica" panose="020B0604020202020204" pitchFamily="34" charset="0"/>
              </a:rPr>
              <a:t>higher </a:t>
            </a:r>
            <a:r>
              <a:rPr lang="en-US" sz="1200" spc="50" dirty="0">
                <a:latin typeface="Helvetica" panose="020B0604020202020204" pitchFamily="34" charset="0"/>
                <a:cs typeface="Helvetica" panose="020B0604020202020204" pitchFamily="34" charset="0"/>
              </a:rPr>
              <a:t>than the national and state rate.</a:t>
            </a:r>
          </a:p>
        </p:txBody>
      </p:sp>
      <p:sp>
        <p:nvSpPr>
          <p:cNvPr id="12" name="TextBox 11">
            <a:extLst>
              <a:ext uri="{FF2B5EF4-FFF2-40B4-BE49-F238E27FC236}">
                <a16:creationId xmlns:a16="http://schemas.microsoft.com/office/drawing/2014/main" id="{C026C3E1-B3D3-55AD-01E7-48AB25475DCF}"/>
              </a:ext>
            </a:extLst>
          </p:cNvPr>
          <p:cNvSpPr txBox="1"/>
          <p:nvPr/>
        </p:nvSpPr>
        <p:spPr>
          <a:xfrm>
            <a:off x="0" y="6140264"/>
            <a:ext cx="9132570" cy="80791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0" lvl="1"/>
            <a:r>
              <a:rPr lang="en-US" sz="800" dirty="0">
                <a:ea typeface="+mn-lt"/>
                <a:cs typeface="Arial" panose="020B0604020202020204" pitchFamily="34" charset="0"/>
              </a:rPr>
              <a:t>Disclaimer: Previous ICD-10 group was based on a more general definition including F10 (MBD due to alcohol use) now it is much more restrictive to the poisoning grouping under CDC and CDPH guidance as of 2025.</a:t>
            </a:r>
          </a:p>
          <a:p>
            <a:pPr marL="0" lvl="1"/>
            <a:r>
              <a:rPr lang="en-US" sz="800" dirty="0">
                <a:ea typeface="+mn-lt"/>
                <a:cs typeface="Arial" panose="020B0604020202020204" pitchFamily="34" charset="0"/>
              </a:rPr>
              <a:t>Note: </a:t>
            </a:r>
            <a:r>
              <a:rPr lang="en-US" sz="800" dirty="0"/>
              <a:t>The COVID-19 pandemic was associated with increases in all-cause mortality. COVID-19 deaths have affected the patterns of mortality including those of alcohol-related deaths.</a:t>
            </a:r>
            <a:endParaRPr lang="en-US" sz="800" dirty="0">
              <a:ea typeface="+mn-lt"/>
              <a:cs typeface="Arial" panose="020B0604020202020204" pitchFamily="34" charset="0"/>
            </a:endParaRPr>
          </a:p>
          <a:p>
            <a:pPr marL="0" lvl="1"/>
            <a:r>
              <a:rPr lang="en-US" sz="800" dirty="0">
                <a:ea typeface="+mn-lt"/>
                <a:cs typeface="Arial" panose="020B0604020202020204" pitchFamily="34" charset="0"/>
              </a:rPr>
              <a:t>Sources: Suggested Citation: Centers for Disease Control and Prevention, National Center for Health Statistics. National Vital Statistics System, Mortality 2018-2023 on CDC WONDER Online Database, released in 2024. Data are from the Multiple Cause of Death Files, 2018-2023, as compiled from data provided by the 57 vital statistics jurisdictions through the Vital Statistics Cooperative Program. Accessed at http://wonder.cdc.gov/ucd-icd10-expanded.html on Feb 12, 2025 6:28:53 PM</a:t>
            </a:r>
          </a:p>
          <a:p>
            <a:pPr marL="0" lvl="1"/>
            <a:endParaRPr lang="en-US" sz="800" dirty="0">
              <a:cs typeface="Arial" panose="020B0604020202020204" pitchFamily="34" charset="0"/>
            </a:endParaRPr>
          </a:p>
        </p:txBody>
      </p:sp>
      <p:graphicFrame>
        <p:nvGraphicFramePr>
          <p:cNvPr id="14" name="Chart 13">
            <a:extLst>
              <a:ext uri="{FF2B5EF4-FFF2-40B4-BE49-F238E27FC236}">
                <a16:creationId xmlns:a16="http://schemas.microsoft.com/office/drawing/2014/main" id="{7A750F6D-43E3-CC29-514D-75987BE20D21}"/>
              </a:ext>
            </a:extLst>
          </p:cNvPr>
          <p:cNvGraphicFramePr>
            <a:graphicFrameLocks/>
          </p:cNvGraphicFramePr>
          <p:nvPr>
            <p:extLst>
              <p:ext uri="{D42A27DB-BD31-4B8C-83A1-F6EECF244321}">
                <p14:modId xmlns:p14="http://schemas.microsoft.com/office/powerpoint/2010/main" val="81010226"/>
              </p:ext>
            </p:extLst>
          </p:nvPr>
        </p:nvGraphicFramePr>
        <p:xfrm>
          <a:off x="261257" y="1396381"/>
          <a:ext cx="5713095" cy="33653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8FB56B9C-8E8E-22E6-34B9-3CB929E89479}"/>
              </a:ext>
            </a:extLst>
          </p:cNvPr>
          <p:cNvGraphicFramePr>
            <a:graphicFrameLocks/>
          </p:cNvGraphicFramePr>
          <p:nvPr>
            <p:extLst>
              <p:ext uri="{D42A27DB-BD31-4B8C-83A1-F6EECF244321}">
                <p14:modId xmlns:p14="http://schemas.microsoft.com/office/powerpoint/2010/main" val="4012393989"/>
              </p:ext>
            </p:extLst>
          </p:nvPr>
        </p:nvGraphicFramePr>
        <p:xfrm>
          <a:off x="5974352" y="1396077"/>
          <a:ext cx="5956391" cy="336534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5FEDCF6F-32C5-4AA3-ABFC-B76A48C5274E}"/>
              </a:ext>
            </a:extLst>
          </p:cNvPr>
          <p:cNvPicPr>
            <a:picLocks noChangeAspect="1"/>
          </p:cNvPicPr>
          <p:nvPr/>
        </p:nvPicPr>
        <p:blipFill>
          <a:blip r:embed="rId5"/>
          <a:stretch>
            <a:fillRect/>
          </a:stretch>
        </p:blipFill>
        <p:spPr>
          <a:xfrm>
            <a:off x="8126509" y="198654"/>
            <a:ext cx="3804234" cy="890093"/>
          </a:xfrm>
          <a:prstGeom prst="rect">
            <a:avLst/>
          </a:prstGeom>
        </p:spPr>
      </p:pic>
    </p:spTree>
    <p:extLst>
      <p:ext uri="{BB962C8B-B14F-4D97-AF65-F5344CB8AC3E}">
        <p14:creationId xmlns:p14="http://schemas.microsoft.com/office/powerpoint/2010/main" val="4021141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67AAD-3D2D-9230-30F9-902952970E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70E912-762E-249E-184A-C3AE7DAA1F07}"/>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8A1C9832-6EBD-2780-EC01-706B4DE3240D}"/>
              </a:ext>
            </a:extLst>
          </p:cNvPr>
          <p:cNvGrpSpPr/>
          <p:nvPr/>
        </p:nvGrpSpPr>
        <p:grpSpPr>
          <a:xfrm>
            <a:off x="0" y="-4764"/>
            <a:ext cx="12192000" cy="1367770"/>
            <a:chOff x="0" y="12805"/>
            <a:chExt cx="12192000" cy="1367770"/>
          </a:xfrm>
        </p:grpSpPr>
        <p:sp>
          <p:nvSpPr>
            <p:cNvPr id="4" name="Wave 3">
              <a:extLst>
                <a:ext uri="{FF2B5EF4-FFF2-40B4-BE49-F238E27FC236}">
                  <a16:creationId xmlns:a16="http://schemas.microsoft.com/office/drawing/2014/main" id="{A174730E-BBEF-1C9D-6E08-701D1CEDF836}"/>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F9CC0F7A-7178-F167-7E4C-E547C1D6BE2A}"/>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7DDD0DB5-D103-01BF-4AF1-9E69331F8F84}"/>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 </a:t>
            </a:r>
            <a:r>
              <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 poisoning</a:t>
            </a:r>
          </a:p>
        </p:txBody>
      </p:sp>
      <p:pic>
        <p:nvPicPr>
          <p:cNvPr id="9" name="Picture 8" descr="Shape&#10;&#10;Description automatically generated">
            <a:extLst>
              <a:ext uri="{FF2B5EF4-FFF2-40B4-BE49-F238E27FC236}">
                <a16:creationId xmlns:a16="http://schemas.microsoft.com/office/drawing/2014/main" id="{78EA3BF2-0CC6-838C-3894-C963B11C173D}"/>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graphicFrame>
        <p:nvGraphicFramePr>
          <p:cNvPr id="12" name="Chart 11">
            <a:extLst>
              <a:ext uri="{FF2B5EF4-FFF2-40B4-BE49-F238E27FC236}">
                <a16:creationId xmlns:a16="http://schemas.microsoft.com/office/drawing/2014/main" id="{E893A324-6893-42E7-8F7B-B0F562C2F5E8}"/>
              </a:ext>
            </a:extLst>
          </p:cNvPr>
          <p:cNvGraphicFramePr>
            <a:graphicFrameLocks/>
          </p:cNvGraphicFramePr>
          <p:nvPr>
            <p:extLst>
              <p:ext uri="{D42A27DB-BD31-4B8C-83A1-F6EECF244321}">
                <p14:modId xmlns:p14="http://schemas.microsoft.com/office/powerpoint/2010/main" val="277016092"/>
              </p:ext>
            </p:extLst>
          </p:nvPr>
        </p:nvGraphicFramePr>
        <p:xfrm>
          <a:off x="261257" y="1476705"/>
          <a:ext cx="6996454" cy="4632513"/>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C9055711-88BE-7B46-A6B5-EF9C4C37F6D4}"/>
              </a:ext>
            </a:extLst>
          </p:cNvPr>
          <p:cNvSpPr txBox="1"/>
          <p:nvPr/>
        </p:nvSpPr>
        <p:spPr>
          <a:xfrm>
            <a:off x="0" y="6211669"/>
            <a:ext cx="10048775" cy="646331"/>
          </a:xfrm>
          <a:prstGeom prst="rect">
            <a:avLst/>
          </a:prstGeom>
          <a:noFill/>
        </p:spPr>
        <p:txBody>
          <a:bodyPr wrap="square">
            <a:spAutoFit/>
          </a:bodyPr>
          <a:lstStyle/>
          <a:p>
            <a:pPr marL="0" lvl="1"/>
            <a:endParaRPr lang="en-US" sz="900" dirty="0">
              <a:ea typeface="+mn-lt"/>
              <a:cs typeface="Arial" panose="020B0604020202020204" pitchFamily="34" charset="0"/>
            </a:endParaRPr>
          </a:p>
          <a:p>
            <a:pPr marL="0" lvl="1"/>
            <a:r>
              <a:rPr lang="en-US" sz="900" dirty="0">
                <a:ea typeface="+mn-lt"/>
                <a:cs typeface="Arial" panose="020B0604020202020204" pitchFamily="34" charset="0"/>
              </a:rPr>
              <a:t>Note: </a:t>
            </a:r>
            <a:r>
              <a:rPr lang="en-US" sz="900" dirty="0"/>
              <a:t>The COVID-19 pandemic was associated with increases in all-cause mortality. COVID-19 deaths have affected the patterns of mortality including those of alcohol-related deaths.</a:t>
            </a:r>
            <a:endParaRPr lang="en-US" sz="900" dirty="0">
              <a:ea typeface="+mn-lt"/>
              <a:cs typeface="Arial" panose="020B0604020202020204" pitchFamily="34" charset="0"/>
            </a:endParaRPr>
          </a:p>
          <a:p>
            <a:r>
              <a:rPr lang="en-US" sz="900" dirty="0"/>
              <a:t>Data includes those with a closed death record where the cause of death was due to alcohol or drug poisoning/intoxication. Does not include out of county residents who had died in San Diego County limits.</a:t>
            </a:r>
          </a:p>
          <a:p>
            <a:r>
              <a:rPr lang="en-US" sz="900" dirty="0"/>
              <a:t>Source: County of San Diego, Department of the Medical Examiner, Death Records (2019-2023).</a:t>
            </a:r>
          </a:p>
        </p:txBody>
      </p:sp>
      <p:sp>
        <p:nvSpPr>
          <p:cNvPr id="15" name="TextBox 14">
            <a:extLst>
              <a:ext uri="{FF2B5EF4-FFF2-40B4-BE49-F238E27FC236}">
                <a16:creationId xmlns:a16="http://schemas.microsoft.com/office/drawing/2014/main" id="{764119D8-A70E-5EA3-E697-7008C2B71E14}"/>
              </a:ext>
            </a:extLst>
          </p:cNvPr>
          <p:cNvSpPr txBox="1"/>
          <p:nvPr/>
        </p:nvSpPr>
        <p:spPr>
          <a:xfrm>
            <a:off x="7532772" y="2333578"/>
            <a:ext cx="4190624" cy="2682786"/>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600" dirty="0">
                <a:latin typeface="Helvetica" panose="020B0604020202020204" pitchFamily="34" charset="0"/>
                <a:cs typeface="Helvetica" panose="020B0604020202020204" pitchFamily="34" charset="0"/>
              </a:rPr>
              <a:t>From</a:t>
            </a:r>
            <a:r>
              <a:rPr lang="en-US" sz="1600" b="1" dirty="0">
                <a:latin typeface="Helvetica" panose="020B0604020202020204" pitchFamily="34" charset="0"/>
                <a:cs typeface="Helvetica" panose="020B0604020202020204" pitchFamily="34" charset="0"/>
              </a:rPr>
              <a:t> 2019 to 2023, </a:t>
            </a:r>
            <a:r>
              <a:rPr lang="en-US" sz="1600" dirty="0">
                <a:latin typeface="Helvetica" panose="020B0604020202020204" pitchFamily="34" charset="0"/>
                <a:cs typeface="Helvetica" panose="020B0604020202020204" pitchFamily="34" charset="0"/>
              </a:rPr>
              <a:t>the rate of poisoning deaths </a:t>
            </a:r>
            <a:r>
              <a:rPr lang="en-US" sz="1600" b="1" dirty="0">
                <a:latin typeface="Helvetica" panose="020B0604020202020204" pitchFamily="34" charset="0"/>
                <a:cs typeface="Helvetica" panose="020B0604020202020204" pitchFamily="34" charset="0"/>
              </a:rPr>
              <a:t>involving alcohol and other drugs </a:t>
            </a:r>
            <a:r>
              <a:rPr lang="en-US" sz="1600" dirty="0">
                <a:latin typeface="Helvetica" panose="020B0604020202020204" pitchFamily="34" charset="0"/>
                <a:cs typeface="Helvetica" panose="020B0604020202020204" pitchFamily="34" charset="0"/>
              </a:rPr>
              <a:t>had </a:t>
            </a:r>
            <a:r>
              <a:rPr lang="en-US" sz="1600" b="1" dirty="0">
                <a:latin typeface="Helvetica" panose="020B0604020202020204" pitchFamily="34" charset="0"/>
                <a:cs typeface="Helvetica" panose="020B0604020202020204" pitchFamily="34" charset="0"/>
              </a:rPr>
              <a:t>increased</a:t>
            </a:r>
            <a:r>
              <a:rPr lang="en-US" sz="1600" dirty="0">
                <a:latin typeface="Helvetica" panose="020B0604020202020204" pitchFamily="34" charset="0"/>
                <a:cs typeface="Helvetica" panose="020B0604020202020204" pitchFamily="34" charset="0"/>
              </a:rPr>
              <a:t> by </a:t>
            </a:r>
            <a:r>
              <a:rPr lang="en-US" sz="1600" b="1" dirty="0">
                <a:latin typeface="Helvetica" panose="020B0604020202020204" pitchFamily="34" charset="0"/>
                <a:cs typeface="Helvetica" panose="020B0604020202020204" pitchFamily="34" charset="0"/>
              </a:rPr>
              <a:t>153% </a:t>
            </a:r>
            <a:r>
              <a:rPr lang="en-US" sz="1600" dirty="0">
                <a:latin typeface="Helvetica" panose="020B0604020202020204" pitchFamily="34" charset="0"/>
                <a:cs typeface="Helvetica" panose="020B0604020202020204" pitchFamily="34" charset="0"/>
              </a:rPr>
              <a:t>, while the rate of death due to </a:t>
            </a:r>
            <a:r>
              <a:rPr lang="en-US" sz="1600" b="1" dirty="0">
                <a:latin typeface="Helvetica" panose="020B0604020202020204" pitchFamily="34" charset="0"/>
                <a:cs typeface="Helvetica" panose="020B0604020202020204" pitchFamily="34" charset="0"/>
              </a:rPr>
              <a:t>alcohol poisoning alone increased </a:t>
            </a:r>
            <a:r>
              <a:rPr lang="en-US" sz="1600" dirty="0">
                <a:latin typeface="Helvetica" panose="020B0604020202020204" pitchFamily="34" charset="0"/>
                <a:cs typeface="Helvetica" panose="020B0604020202020204" pitchFamily="34" charset="0"/>
              </a:rPr>
              <a:t>by </a:t>
            </a:r>
            <a:r>
              <a:rPr lang="en-US" sz="1600" b="1" dirty="0">
                <a:latin typeface="Helvetica" panose="020B0604020202020204" pitchFamily="34" charset="0"/>
                <a:cs typeface="Helvetica" panose="020B0604020202020204" pitchFamily="34" charset="0"/>
              </a:rPr>
              <a:t>77%.</a:t>
            </a:r>
          </a:p>
          <a:p>
            <a:pPr marL="285750" indent="-285750">
              <a:spcBef>
                <a:spcPts val="500"/>
              </a:spcBef>
              <a:buFont typeface="Arial" panose="020B0604020202020204" pitchFamily="34" charset="0"/>
              <a:buChar char="•"/>
            </a:pPr>
            <a:endParaRPr lang="en-US" sz="1600" b="1" dirty="0">
              <a:latin typeface="Helvetica" panose="020B0604020202020204" pitchFamily="34" charset="0"/>
              <a:cs typeface="Helvetica" panose="020B0604020202020204" pitchFamily="34" charset="0"/>
            </a:endParaRPr>
          </a:p>
          <a:p>
            <a:pPr marL="285750" indent="-285750">
              <a:spcBef>
                <a:spcPts val="500"/>
              </a:spcBef>
              <a:buFont typeface="Arial" panose="020B0604020202020204" pitchFamily="34" charset="0"/>
              <a:buChar char="•"/>
            </a:pPr>
            <a:r>
              <a:rPr lang="en-US" sz="1600" dirty="0">
                <a:latin typeface="Helvetica" panose="020B0604020202020204" pitchFamily="34" charset="0"/>
                <a:cs typeface="Helvetica" panose="020B0604020202020204" pitchFamily="34" charset="0"/>
              </a:rPr>
              <a:t>Across all </a:t>
            </a:r>
            <a:r>
              <a:rPr lang="en-US" sz="1600" b="1" dirty="0">
                <a:latin typeface="Helvetica" panose="020B0604020202020204" pitchFamily="34" charset="0"/>
                <a:cs typeface="Helvetica" panose="020B0604020202020204" pitchFamily="34" charset="0"/>
              </a:rPr>
              <a:t>5 years</a:t>
            </a:r>
            <a:r>
              <a:rPr lang="en-US" sz="1600" dirty="0">
                <a:latin typeface="Helvetica" panose="020B0604020202020204" pitchFamily="34" charset="0"/>
                <a:cs typeface="Helvetica" panose="020B0604020202020204" pitchFamily="34" charset="0"/>
              </a:rPr>
              <a:t>, the rate of poisoning death due to </a:t>
            </a:r>
            <a:r>
              <a:rPr lang="en-US" sz="1600" b="1" dirty="0">
                <a:latin typeface="Helvetica" panose="020B0604020202020204" pitchFamily="34" charset="0"/>
                <a:cs typeface="Helvetica" panose="020B0604020202020204" pitchFamily="34" charset="0"/>
              </a:rPr>
              <a:t>alcohol and other drugs </a:t>
            </a:r>
            <a:r>
              <a:rPr lang="en-US" sz="1600" dirty="0">
                <a:latin typeface="Helvetica" panose="020B0604020202020204" pitchFamily="34" charset="0"/>
                <a:cs typeface="Helvetica" panose="020B0604020202020204" pitchFamily="34" charset="0"/>
              </a:rPr>
              <a:t>was </a:t>
            </a:r>
            <a:r>
              <a:rPr lang="en-US" sz="1600" b="1" dirty="0">
                <a:latin typeface="Helvetica" panose="020B0604020202020204" pitchFamily="34" charset="0"/>
                <a:cs typeface="Helvetica" panose="020B0604020202020204" pitchFamily="34" charset="0"/>
              </a:rPr>
              <a:t>higher</a:t>
            </a:r>
            <a:r>
              <a:rPr lang="en-US" sz="1600" dirty="0">
                <a:latin typeface="Helvetica" panose="020B0604020202020204" pitchFamily="34" charset="0"/>
                <a:cs typeface="Helvetica" panose="020B0604020202020204" pitchFamily="34" charset="0"/>
              </a:rPr>
              <a:t> than the rate of death due to </a:t>
            </a:r>
            <a:r>
              <a:rPr lang="en-US" sz="1600" b="1" dirty="0">
                <a:latin typeface="Helvetica" panose="020B0604020202020204" pitchFamily="34" charset="0"/>
                <a:cs typeface="Helvetica" panose="020B0604020202020204" pitchFamily="34" charset="0"/>
              </a:rPr>
              <a:t>alcohol alone.</a:t>
            </a:r>
          </a:p>
        </p:txBody>
      </p:sp>
      <p:pic>
        <p:nvPicPr>
          <p:cNvPr id="3" name="Picture 2">
            <a:extLst>
              <a:ext uri="{FF2B5EF4-FFF2-40B4-BE49-F238E27FC236}">
                <a16:creationId xmlns:a16="http://schemas.microsoft.com/office/drawing/2014/main" id="{B63BD8EA-D077-4A40-8AB7-B6FE92F6EBA1}"/>
              </a:ext>
            </a:extLst>
          </p:cNvPr>
          <p:cNvPicPr>
            <a:picLocks noChangeAspect="1"/>
          </p:cNvPicPr>
          <p:nvPr/>
        </p:nvPicPr>
        <p:blipFill>
          <a:blip r:embed="rId4"/>
          <a:stretch>
            <a:fillRect/>
          </a:stretch>
        </p:blipFill>
        <p:spPr>
          <a:xfrm>
            <a:off x="7851483" y="198881"/>
            <a:ext cx="3804234" cy="890093"/>
          </a:xfrm>
          <a:prstGeom prst="rect">
            <a:avLst/>
          </a:prstGeom>
        </p:spPr>
      </p:pic>
    </p:spTree>
    <p:extLst>
      <p:ext uri="{BB962C8B-B14F-4D97-AF65-F5344CB8AC3E}">
        <p14:creationId xmlns:p14="http://schemas.microsoft.com/office/powerpoint/2010/main" val="236538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01A36-83EB-8B45-2582-9DB32EEFF6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2652C7-CDC2-442E-3354-EF52F2E56105}"/>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FA935E33-FEBF-5855-787A-8D86303F674B}"/>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3EBF970B-8369-069A-414D-92AFCC0ED7BE}"/>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2BD1F7B6-CEC4-8168-47B5-43D43F8ABE48}"/>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E49F84D3-0535-EA42-363A-B706D109A24C}"/>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 poisoning by Underage Drinkers</a:t>
            </a:r>
          </a:p>
        </p:txBody>
      </p:sp>
      <p:pic>
        <p:nvPicPr>
          <p:cNvPr id="9" name="Picture 8" descr="Shape&#10;&#10;Description automatically generated">
            <a:extLst>
              <a:ext uri="{FF2B5EF4-FFF2-40B4-BE49-F238E27FC236}">
                <a16:creationId xmlns:a16="http://schemas.microsoft.com/office/drawing/2014/main" id="{FAD21177-8209-56DE-C043-6C27BBFE6DD7}"/>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graphicFrame>
        <p:nvGraphicFramePr>
          <p:cNvPr id="3" name="Chart 2">
            <a:extLst>
              <a:ext uri="{FF2B5EF4-FFF2-40B4-BE49-F238E27FC236}">
                <a16:creationId xmlns:a16="http://schemas.microsoft.com/office/drawing/2014/main" id="{EEE7DDA4-551F-9FF0-23DD-A0A6DC3DA5D1}"/>
              </a:ext>
            </a:extLst>
          </p:cNvPr>
          <p:cNvGraphicFramePr>
            <a:graphicFrameLocks/>
          </p:cNvGraphicFramePr>
          <p:nvPr>
            <p:extLst>
              <p:ext uri="{D42A27DB-BD31-4B8C-83A1-F6EECF244321}">
                <p14:modId xmlns:p14="http://schemas.microsoft.com/office/powerpoint/2010/main" val="2279452882"/>
              </p:ext>
            </p:extLst>
          </p:nvPr>
        </p:nvGraphicFramePr>
        <p:xfrm>
          <a:off x="214604" y="1441276"/>
          <a:ext cx="6996455" cy="4699642"/>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EDD3B88E-9C2D-DE45-6D52-80FE04B4BC31}"/>
              </a:ext>
            </a:extLst>
          </p:cNvPr>
          <p:cNvSpPr txBox="1"/>
          <p:nvPr/>
        </p:nvSpPr>
        <p:spPr>
          <a:xfrm>
            <a:off x="0" y="6211669"/>
            <a:ext cx="10048775" cy="646331"/>
          </a:xfrm>
          <a:prstGeom prst="rect">
            <a:avLst/>
          </a:prstGeom>
          <a:noFill/>
        </p:spPr>
        <p:txBody>
          <a:bodyPr wrap="square">
            <a:spAutoFit/>
          </a:bodyPr>
          <a:lstStyle/>
          <a:p>
            <a:pPr marL="0" lvl="1"/>
            <a:endParaRPr lang="en-US" sz="900" dirty="0">
              <a:ea typeface="+mn-lt"/>
              <a:cs typeface="Arial" panose="020B0604020202020204" pitchFamily="34" charset="0"/>
            </a:endParaRPr>
          </a:p>
          <a:p>
            <a:pPr marL="0" lvl="1"/>
            <a:r>
              <a:rPr lang="en-US" sz="900" dirty="0">
                <a:ea typeface="+mn-lt"/>
                <a:cs typeface="Arial" panose="020B0604020202020204" pitchFamily="34" charset="0"/>
              </a:rPr>
              <a:t>Note: </a:t>
            </a:r>
            <a:r>
              <a:rPr lang="en-US" sz="900" dirty="0"/>
              <a:t>The COVID-19 pandemic was associated with increases in all-cause mortality. COVID-19 deaths have affected the patterns of mortality including those of alcohol-related deaths.</a:t>
            </a:r>
            <a:endParaRPr lang="en-US" sz="900" dirty="0">
              <a:ea typeface="+mn-lt"/>
              <a:cs typeface="Arial" panose="020B0604020202020204" pitchFamily="34" charset="0"/>
            </a:endParaRPr>
          </a:p>
          <a:p>
            <a:r>
              <a:rPr lang="en-US" sz="900" dirty="0"/>
              <a:t>Data includes those with a closed death record where the cause of death was due to alcohol or drug poisoning/intoxication. Does not include out of county residents who had died in San Diego County limits.</a:t>
            </a:r>
          </a:p>
          <a:p>
            <a:r>
              <a:rPr lang="en-US" sz="900" dirty="0"/>
              <a:t>Source: County of San Diego, Department of the Medical Examiner, Death Records (2019-2023).</a:t>
            </a:r>
          </a:p>
        </p:txBody>
      </p:sp>
      <p:sp>
        <p:nvSpPr>
          <p:cNvPr id="14" name="TextBox 13">
            <a:extLst>
              <a:ext uri="{FF2B5EF4-FFF2-40B4-BE49-F238E27FC236}">
                <a16:creationId xmlns:a16="http://schemas.microsoft.com/office/drawing/2014/main" id="{35ED6167-4F98-728F-E56F-A2D694FE6ABA}"/>
              </a:ext>
            </a:extLst>
          </p:cNvPr>
          <p:cNvSpPr txBox="1"/>
          <p:nvPr/>
        </p:nvSpPr>
        <p:spPr>
          <a:xfrm>
            <a:off x="7532772" y="2407005"/>
            <a:ext cx="4190624" cy="2354491"/>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600" dirty="0">
                <a:latin typeface="Helvetica" panose="020B0604020202020204" pitchFamily="34" charset="0"/>
                <a:cs typeface="Helvetica" panose="020B0604020202020204" pitchFamily="34" charset="0"/>
              </a:rPr>
              <a:t>From </a:t>
            </a:r>
            <a:r>
              <a:rPr lang="en-US" sz="1600" b="1" dirty="0">
                <a:latin typeface="Helvetica" panose="020B0604020202020204" pitchFamily="34" charset="0"/>
                <a:cs typeface="Helvetica" panose="020B0604020202020204" pitchFamily="34" charset="0"/>
              </a:rPr>
              <a:t>2019 to 2023, </a:t>
            </a:r>
            <a:r>
              <a:rPr lang="en-US" sz="1600" dirty="0">
                <a:latin typeface="Helvetica" panose="020B0604020202020204" pitchFamily="34" charset="0"/>
                <a:cs typeface="Helvetica" panose="020B0604020202020204" pitchFamily="34" charset="0"/>
              </a:rPr>
              <a:t>the rate of death due to </a:t>
            </a:r>
            <a:r>
              <a:rPr lang="en-US" sz="1600" b="1" dirty="0">
                <a:latin typeface="Helvetica" panose="020B0604020202020204" pitchFamily="34" charset="0"/>
                <a:cs typeface="Helvetica" panose="020B0604020202020204" pitchFamily="34" charset="0"/>
              </a:rPr>
              <a:t>alcohol poisoning deaths </a:t>
            </a:r>
            <a:r>
              <a:rPr lang="en-US" sz="1600" dirty="0">
                <a:latin typeface="Helvetica" panose="020B0604020202020204" pitchFamily="34" charset="0"/>
                <a:cs typeface="Helvetica" panose="020B0604020202020204" pitchFamily="34" charset="0"/>
              </a:rPr>
              <a:t>was </a:t>
            </a:r>
            <a:r>
              <a:rPr lang="en-US" sz="1600" b="1" dirty="0">
                <a:latin typeface="Helvetica" panose="020B0604020202020204" pitchFamily="34" charset="0"/>
                <a:cs typeface="Helvetica" panose="020B0604020202020204" pitchFamily="34" charset="0"/>
              </a:rPr>
              <a:t>higher </a:t>
            </a:r>
            <a:r>
              <a:rPr lang="en-US" sz="1600" dirty="0">
                <a:latin typeface="Helvetica" panose="020B0604020202020204" pitchFamily="34" charset="0"/>
                <a:cs typeface="Helvetica" panose="020B0604020202020204" pitchFamily="34" charset="0"/>
              </a:rPr>
              <a:t>among </a:t>
            </a:r>
            <a:r>
              <a:rPr lang="en-US" sz="1600" b="1" dirty="0">
                <a:latin typeface="Helvetica" panose="020B0604020202020204" pitchFamily="34" charset="0"/>
                <a:cs typeface="Helvetica" panose="020B0604020202020204" pitchFamily="34" charset="0"/>
              </a:rPr>
              <a:t>20+ year-olds </a:t>
            </a:r>
            <a:r>
              <a:rPr lang="en-US" sz="1600" dirty="0">
                <a:latin typeface="Helvetica" panose="020B0604020202020204" pitchFamily="34" charset="0"/>
                <a:cs typeface="Helvetica" panose="020B0604020202020204" pitchFamily="34" charset="0"/>
              </a:rPr>
              <a:t>compared to &lt;20 year-olds</a:t>
            </a:r>
            <a:r>
              <a:rPr lang="en-US" sz="1600" b="1" dirty="0">
                <a:latin typeface="Helvetica" panose="020B0604020202020204" pitchFamily="34" charset="0"/>
                <a:cs typeface="Helvetica" panose="020B0604020202020204" pitchFamily="34" charset="0"/>
              </a:rPr>
              <a:t>.</a:t>
            </a:r>
          </a:p>
          <a:p>
            <a:pPr marL="285750" indent="-285750">
              <a:spcBef>
                <a:spcPts val="500"/>
              </a:spcBef>
              <a:buFont typeface="Arial" panose="020B0604020202020204" pitchFamily="34" charset="0"/>
              <a:buChar char="•"/>
            </a:pPr>
            <a:endParaRPr lang="en-US" sz="1600" b="1" baseline="30000" dirty="0">
              <a:latin typeface="Helvetica" panose="020B0604020202020204" pitchFamily="34" charset="0"/>
              <a:cs typeface="Helvetica" panose="020B0604020202020204" pitchFamily="34" charset="0"/>
            </a:endParaRPr>
          </a:p>
          <a:p>
            <a:pPr marL="285750" indent="-285750">
              <a:spcBef>
                <a:spcPts val="500"/>
              </a:spcBef>
              <a:buFont typeface="Arial" panose="020B0604020202020204" pitchFamily="34" charset="0"/>
              <a:buChar char="•"/>
            </a:pPr>
            <a:r>
              <a:rPr lang="en-US" sz="1600" b="1" dirty="0">
                <a:latin typeface="Helvetica" panose="020B0604020202020204" pitchFamily="34" charset="0"/>
                <a:cs typeface="Helvetica" panose="020B0604020202020204" pitchFamily="34" charset="0"/>
              </a:rPr>
              <a:t>20+ year-olds </a:t>
            </a:r>
            <a:r>
              <a:rPr lang="en-US" sz="1600" dirty="0">
                <a:latin typeface="Helvetica" panose="020B0604020202020204" pitchFamily="34" charset="0"/>
                <a:cs typeface="Helvetica" panose="020B0604020202020204" pitchFamily="34" charset="0"/>
              </a:rPr>
              <a:t>had an </a:t>
            </a:r>
            <a:r>
              <a:rPr lang="en-US" sz="1600" b="1" dirty="0">
                <a:latin typeface="Helvetica" panose="020B0604020202020204" pitchFamily="34" charset="0"/>
                <a:cs typeface="Helvetica" panose="020B0604020202020204" pitchFamily="34" charset="0"/>
              </a:rPr>
              <a:t>increase </a:t>
            </a:r>
            <a:r>
              <a:rPr lang="en-US" sz="1600" dirty="0">
                <a:latin typeface="Helvetica" panose="020B0604020202020204" pitchFamily="34" charset="0"/>
                <a:cs typeface="Helvetica" panose="020B0604020202020204" pitchFamily="34" charset="0"/>
              </a:rPr>
              <a:t>in alcohol poisoning deaths in the past 5 years, while the rates were </a:t>
            </a:r>
            <a:r>
              <a:rPr lang="en-US" sz="1600" b="1" dirty="0">
                <a:latin typeface="Helvetica" panose="020B0604020202020204" pitchFamily="34" charset="0"/>
                <a:cs typeface="Helvetica" panose="020B0604020202020204" pitchFamily="34" charset="0"/>
              </a:rPr>
              <a:t>suppressed for &lt;20 year-olds </a:t>
            </a:r>
            <a:r>
              <a:rPr lang="en-US" sz="1600" dirty="0">
                <a:latin typeface="Helvetica" panose="020B0604020202020204" pitchFamily="34" charset="0"/>
                <a:cs typeface="Helvetica" panose="020B0604020202020204" pitchFamily="34" charset="0"/>
              </a:rPr>
              <a:t>(&lt;11 deaths).</a:t>
            </a:r>
          </a:p>
        </p:txBody>
      </p:sp>
      <p:pic>
        <p:nvPicPr>
          <p:cNvPr id="5" name="Picture 4">
            <a:extLst>
              <a:ext uri="{FF2B5EF4-FFF2-40B4-BE49-F238E27FC236}">
                <a16:creationId xmlns:a16="http://schemas.microsoft.com/office/drawing/2014/main" id="{5C816D9F-1AA6-498C-A183-10CA8F45F9DC}"/>
              </a:ext>
            </a:extLst>
          </p:cNvPr>
          <p:cNvPicPr>
            <a:picLocks noChangeAspect="1"/>
          </p:cNvPicPr>
          <p:nvPr/>
        </p:nvPicPr>
        <p:blipFill>
          <a:blip r:embed="rId4"/>
          <a:stretch>
            <a:fillRect/>
          </a:stretch>
        </p:blipFill>
        <p:spPr>
          <a:xfrm>
            <a:off x="7919162" y="112788"/>
            <a:ext cx="3804234" cy="890093"/>
          </a:xfrm>
          <a:prstGeom prst="rect">
            <a:avLst/>
          </a:prstGeom>
        </p:spPr>
      </p:pic>
    </p:spTree>
    <p:extLst>
      <p:ext uri="{BB962C8B-B14F-4D97-AF65-F5344CB8AC3E}">
        <p14:creationId xmlns:p14="http://schemas.microsoft.com/office/powerpoint/2010/main" val="425246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18449-961C-D8C8-9035-59CD575C12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B39C52-3B56-E0FD-A31C-61C095BF2283}"/>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B54A59B9-E1F4-ADE4-1B14-9BFEDC2EB1C8}"/>
              </a:ext>
            </a:extLst>
          </p:cNvPr>
          <p:cNvGrpSpPr/>
          <p:nvPr/>
        </p:nvGrpSpPr>
        <p:grpSpPr>
          <a:xfrm>
            <a:off x="0" y="6354"/>
            <a:ext cx="12192000" cy="1367770"/>
            <a:chOff x="0" y="12805"/>
            <a:chExt cx="12192000" cy="1367770"/>
          </a:xfrm>
        </p:grpSpPr>
        <p:sp>
          <p:nvSpPr>
            <p:cNvPr id="4" name="Wave 3">
              <a:extLst>
                <a:ext uri="{FF2B5EF4-FFF2-40B4-BE49-F238E27FC236}">
                  <a16:creationId xmlns:a16="http://schemas.microsoft.com/office/drawing/2014/main" id="{6C1B361A-1512-4386-91F4-75DE00F91008}"/>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90C5C20-47A6-DF2C-E8A9-56DBBF397007}"/>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7AD318C6-1ECC-998F-CC00-99548E70E36C}"/>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 Alcohol</a:t>
            </a:r>
            <a:r>
              <a:rPr lang="en-US" sz="2800" dirty="0">
                <a:solidFill>
                  <a:prstClr val="white"/>
                </a:solidFill>
                <a:latin typeface="Verdana" panose="020B0604030504040204" pitchFamily="34" charset="0"/>
                <a:ea typeface="Verdana" panose="020B0604030504040204" pitchFamily="34" charset="0"/>
              </a:rPr>
              <a:t> poisoning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prstClr val="white"/>
                </a:solidFill>
                <a:latin typeface="Verdana" panose="020B0604030504040204" pitchFamily="34" charset="0"/>
                <a:ea typeface="Verdana" panose="020B0604030504040204" pitchFamily="34" charset="0"/>
              </a:rPr>
              <a:t>by Gender</a:t>
            </a:r>
            <a:endPar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pic>
        <p:nvPicPr>
          <p:cNvPr id="9" name="Picture 8" descr="Shape&#10;&#10;Description automatically generated">
            <a:extLst>
              <a:ext uri="{FF2B5EF4-FFF2-40B4-BE49-F238E27FC236}">
                <a16:creationId xmlns:a16="http://schemas.microsoft.com/office/drawing/2014/main" id="{B1F60C64-58F5-3ED7-C742-F5422FDACA85}"/>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graphicFrame>
        <p:nvGraphicFramePr>
          <p:cNvPr id="3" name="Chart 2">
            <a:extLst>
              <a:ext uri="{FF2B5EF4-FFF2-40B4-BE49-F238E27FC236}">
                <a16:creationId xmlns:a16="http://schemas.microsoft.com/office/drawing/2014/main" id="{096BF518-62FF-46DA-A37D-EF16311DCC69}"/>
              </a:ext>
            </a:extLst>
          </p:cNvPr>
          <p:cNvGraphicFramePr>
            <a:graphicFrameLocks/>
          </p:cNvGraphicFramePr>
          <p:nvPr>
            <p:extLst>
              <p:ext uri="{D42A27DB-BD31-4B8C-83A1-F6EECF244321}">
                <p14:modId xmlns:p14="http://schemas.microsoft.com/office/powerpoint/2010/main" val="1815495121"/>
              </p:ext>
            </p:extLst>
          </p:nvPr>
        </p:nvGraphicFramePr>
        <p:xfrm>
          <a:off x="1071612" y="1469178"/>
          <a:ext cx="10048775" cy="3799121"/>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00773C35-60EE-7A57-DAFF-8811D235B93B}"/>
              </a:ext>
            </a:extLst>
          </p:cNvPr>
          <p:cNvSpPr txBox="1"/>
          <p:nvPr/>
        </p:nvSpPr>
        <p:spPr>
          <a:xfrm>
            <a:off x="818008" y="5335940"/>
            <a:ext cx="10760272" cy="866904"/>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In</a:t>
            </a:r>
            <a:r>
              <a:rPr lang="en-US" sz="1400" b="1" dirty="0">
                <a:latin typeface="Helvetica" panose="020B0604020202020204" pitchFamily="34" charset="0"/>
                <a:cs typeface="Helvetica" panose="020B0604020202020204" pitchFamily="34" charset="0"/>
              </a:rPr>
              <a:t> 2023, males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higher rates </a:t>
            </a:r>
            <a:r>
              <a:rPr lang="en-US" sz="1400" dirty="0">
                <a:latin typeface="Helvetica" panose="020B0604020202020204" pitchFamily="34" charset="0"/>
                <a:cs typeface="Helvetica" panose="020B0604020202020204" pitchFamily="34" charset="0"/>
              </a:rPr>
              <a:t>of alcohol-related deaths compared to females in 2023. </a:t>
            </a:r>
          </a:p>
          <a:p>
            <a:pPr marL="742950" lvl="1"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The rate of death due to </a:t>
            </a:r>
            <a:r>
              <a:rPr lang="en-US" sz="1400" b="1" dirty="0">
                <a:latin typeface="Helvetica" panose="020B0604020202020204" pitchFamily="34" charset="0"/>
                <a:cs typeface="Helvetica" panose="020B0604020202020204" pitchFamily="34" charset="0"/>
              </a:rPr>
              <a:t>alcohol and other drugs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males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1.6 times higher </a:t>
            </a:r>
            <a:r>
              <a:rPr lang="en-US" sz="1400" dirty="0">
                <a:latin typeface="Helvetica" panose="020B0604020202020204" pitchFamily="34" charset="0"/>
                <a:cs typeface="Helvetica" panose="020B0604020202020204" pitchFamily="34" charset="0"/>
              </a:rPr>
              <a:t>than the county </a:t>
            </a:r>
          </a:p>
          <a:p>
            <a:pPr marL="742950" lvl="1"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The rate of death due to </a:t>
            </a:r>
            <a:r>
              <a:rPr lang="en-US" sz="1400" b="1" dirty="0">
                <a:latin typeface="Helvetica" panose="020B0604020202020204" pitchFamily="34" charset="0"/>
                <a:cs typeface="Helvetica" panose="020B0604020202020204" pitchFamily="34" charset="0"/>
              </a:rPr>
              <a:t>alcohol only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males </a:t>
            </a:r>
            <a:r>
              <a:rPr lang="en-US" sz="1400" dirty="0">
                <a:latin typeface="Helvetica" panose="020B0604020202020204" pitchFamily="34" charset="0"/>
                <a:cs typeface="Helvetica" panose="020B0604020202020204" pitchFamily="34" charset="0"/>
              </a:rPr>
              <a:t>was</a:t>
            </a:r>
            <a:r>
              <a:rPr lang="en-US" sz="1400" b="1" dirty="0">
                <a:latin typeface="Helvetica" panose="020B0604020202020204" pitchFamily="34" charset="0"/>
                <a:cs typeface="Helvetica" panose="020B0604020202020204" pitchFamily="34" charset="0"/>
              </a:rPr>
              <a:t> 1.4 times higher </a:t>
            </a:r>
            <a:r>
              <a:rPr lang="en-US" sz="1400" dirty="0">
                <a:latin typeface="Helvetica" panose="020B0604020202020204" pitchFamily="34" charset="0"/>
                <a:cs typeface="Helvetica" panose="020B0604020202020204" pitchFamily="34" charset="0"/>
              </a:rPr>
              <a:t>than the county</a:t>
            </a:r>
          </a:p>
        </p:txBody>
      </p:sp>
      <p:sp>
        <p:nvSpPr>
          <p:cNvPr id="16" name="TextBox 15">
            <a:extLst>
              <a:ext uri="{FF2B5EF4-FFF2-40B4-BE49-F238E27FC236}">
                <a16:creationId xmlns:a16="http://schemas.microsoft.com/office/drawing/2014/main" id="{A17C27DB-64FE-8A4D-07A8-381F8E1AF8A0}"/>
              </a:ext>
            </a:extLst>
          </p:cNvPr>
          <p:cNvSpPr txBox="1"/>
          <p:nvPr/>
        </p:nvSpPr>
        <p:spPr>
          <a:xfrm>
            <a:off x="0" y="6437945"/>
            <a:ext cx="10048775" cy="369332"/>
          </a:xfrm>
          <a:prstGeom prst="rect">
            <a:avLst/>
          </a:prstGeom>
          <a:noFill/>
        </p:spPr>
        <p:txBody>
          <a:bodyPr wrap="square">
            <a:spAutoFit/>
          </a:bodyPr>
          <a:lstStyle/>
          <a:p>
            <a:r>
              <a:rPr lang="en-US" sz="900" dirty="0"/>
              <a:t>Data includes those with a closed death record where the cause of death was due to alcohol or drug poisoning/intoxication. Does not include out of county residents who had died in San Diego County limits.</a:t>
            </a:r>
          </a:p>
          <a:p>
            <a:r>
              <a:rPr lang="en-US" sz="900" dirty="0"/>
              <a:t>Source: County of San Diego, Department of the Medical Examiner, Death Records (2019-2023).</a:t>
            </a:r>
          </a:p>
        </p:txBody>
      </p:sp>
      <p:pic>
        <p:nvPicPr>
          <p:cNvPr id="5" name="Picture 4">
            <a:extLst>
              <a:ext uri="{FF2B5EF4-FFF2-40B4-BE49-F238E27FC236}">
                <a16:creationId xmlns:a16="http://schemas.microsoft.com/office/drawing/2014/main" id="{83158F02-EBA5-463F-B35F-CD3CA96A9BF8}"/>
              </a:ext>
            </a:extLst>
          </p:cNvPr>
          <p:cNvPicPr>
            <a:picLocks noChangeAspect="1"/>
          </p:cNvPicPr>
          <p:nvPr/>
        </p:nvPicPr>
        <p:blipFill>
          <a:blip r:embed="rId4"/>
          <a:stretch>
            <a:fillRect/>
          </a:stretch>
        </p:blipFill>
        <p:spPr>
          <a:xfrm>
            <a:off x="8099202" y="186727"/>
            <a:ext cx="3804234" cy="890093"/>
          </a:xfrm>
          <a:prstGeom prst="rect">
            <a:avLst/>
          </a:prstGeom>
        </p:spPr>
      </p:pic>
    </p:spTree>
    <p:extLst>
      <p:ext uri="{BB962C8B-B14F-4D97-AF65-F5344CB8AC3E}">
        <p14:creationId xmlns:p14="http://schemas.microsoft.com/office/powerpoint/2010/main" val="2983565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A3A3F-3695-91ED-E08F-0F9D7C1A71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939AA9-44A7-4910-D91E-9BCA37BE31B9}"/>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02E0F045-4EE8-2B0F-2C2F-EC67F0CE7E70}"/>
              </a:ext>
            </a:extLst>
          </p:cNvPr>
          <p:cNvGrpSpPr/>
          <p:nvPr/>
        </p:nvGrpSpPr>
        <p:grpSpPr>
          <a:xfrm>
            <a:off x="0" y="6354"/>
            <a:ext cx="12192000" cy="1367770"/>
            <a:chOff x="0" y="12805"/>
            <a:chExt cx="12192000" cy="1367770"/>
          </a:xfrm>
        </p:grpSpPr>
        <p:sp>
          <p:nvSpPr>
            <p:cNvPr id="4" name="Wave 3">
              <a:extLst>
                <a:ext uri="{FF2B5EF4-FFF2-40B4-BE49-F238E27FC236}">
                  <a16:creationId xmlns:a16="http://schemas.microsoft.com/office/drawing/2014/main" id="{BD1ACCF4-2B84-C9BB-BA36-019556C2CDCD}"/>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101ADD7C-077A-909B-7A8F-77B8CF4DB105}"/>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DD6A97DA-F4FB-98CD-717B-5AFBE97367AB}"/>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 Alcohol</a:t>
            </a:r>
            <a:r>
              <a:rPr lang="en-US" sz="2800" dirty="0">
                <a:solidFill>
                  <a:prstClr val="white"/>
                </a:solidFill>
                <a:latin typeface="Verdana" panose="020B0604030504040204" pitchFamily="34" charset="0"/>
                <a:ea typeface="Verdana" panose="020B0604030504040204" pitchFamily="34" charset="0"/>
              </a:rPr>
              <a:t> poisoning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prstClr val="white"/>
                </a:solidFill>
                <a:latin typeface="Verdana" panose="020B0604030504040204" pitchFamily="34" charset="0"/>
                <a:ea typeface="Verdana" panose="020B0604030504040204" pitchFamily="34" charset="0"/>
              </a:rPr>
              <a:t>by Age Group</a:t>
            </a:r>
            <a:endPar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pic>
        <p:nvPicPr>
          <p:cNvPr id="9" name="Picture 8" descr="Shape&#10;&#10;Description automatically generated">
            <a:extLst>
              <a:ext uri="{FF2B5EF4-FFF2-40B4-BE49-F238E27FC236}">
                <a16:creationId xmlns:a16="http://schemas.microsoft.com/office/drawing/2014/main" id="{6F04957D-4A43-23CB-A62C-4B2A287F46F9}"/>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5" name="TextBox 14">
            <a:extLst>
              <a:ext uri="{FF2B5EF4-FFF2-40B4-BE49-F238E27FC236}">
                <a16:creationId xmlns:a16="http://schemas.microsoft.com/office/drawing/2014/main" id="{2A68DBD3-E236-15E7-5A4A-312147BCC8C6}"/>
              </a:ext>
            </a:extLst>
          </p:cNvPr>
          <p:cNvSpPr txBox="1"/>
          <p:nvPr/>
        </p:nvSpPr>
        <p:spPr>
          <a:xfrm>
            <a:off x="573979" y="5311381"/>
            <a:ext cx="10448437" cy="866904"/>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In</a:t>
            </a:r>
            <a:r>
              <a:rPr lang="en-US" sz="1400" b="1" dirty="0">
                <a:latin typeface="Helvetica" panose="020B0604020202020204" pitchFamily="34" charset="0"/>
                <a:cs typeface="Helvetica" panose="020B0604020202020204" pitchFamily="34" charset="0"/>
              </a:rPr>
              <a:t> 2023, 55-64 year-olds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higher rates </a:t>
            </a:r>
            <a:r>
              <a:rPr lang="en-US" sz="1400" dirty="0">
                <a:latin typeface="Helvetica" panose="020B0604020202020204" pitchFamily="34" charset="0"/>
                <a:cs typeface="Helvetica" panose="020B0604020202020204" pitchFamily="34" charset="0"/>
              </a:rPr>
              <a:t>of </a:t>
            </a:r>
            <a:r>
              <a:rPr lang="en-US" sz="1400" b="1" dirty="0">
                <a:latin typeface="Helvetica" panose="020B0604020202020204" pitchFamily="34" charset="0"/>
                <a:cs typeface="Helvetica" panose="020B0604020202020204" pitchFamily="34" charset="0"/>
              </a:rPr>
              <a:t>alcohol and drug poisoning </a:t>
            </a:r>
            <a:r>
              <a:rPr lang="en-US" sz="1400" dirty="0">
                <a:latin typeface="Helvetica" panose="020B0604020202020204" pitchFamily="34" charset="0"/>
                <a:cs typeface="Helvetica" panose="020B0604020202020204" pitchFamily="34" charset="0"/>
              </a:rPr>
              <a:t>deaths compared to all other age groups in 2023.</a:t>
            </a:r>
          </a:p>
          <a:p>
            <a:pPr marL="742950" lvl="1"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The rate of death due to alcohol and other drugs among </a:t>
            </a:r>
            <a:r>
              <a:rPr lang="en-US" sz="1400" b="1" dirty="0">
                <a:latin typeface="Helvetica" panose="020B0604020202020204" pitchFamily="34" charset="0"/>
                <a:cs typeface="Helvetica" panose="020B0604020202020204" pitchFamily="34" charset="0"/>
              </a:rPr>
              <a:t>55-64 year-olds </a:t>
            </a:r>
            <a:r>
              <a:rPr lang="en-US" sz="1400" dirty="0">
                <a:latin typeface="Helvetica" panose="020B0604020202020204" pitchFamily="34" charset="0"/>
                <a:cs typeface="Helvetica" panose="020B0604020202020204" pitchFamily="34" charset="0"/>
              </a:rPr>
              <a:t>was </a:t>
            </a:r>
            <a:r>
              <a:rPr lang="en-US" sz="1400" b="1" dirty="0">
                <a:latin typeface="Helvetica" panose="020B0604020202020204" pitchFamily="34" charset="0"/>
                <a:cs typeface="Helvetica" panose="020B0604020202020204" pitchFamily="34" charset="0"/>
              </a:rPr>
              <a:t>2.4 times higher </a:t>
            </a:r>
            <a:r>
              <a:rPr lang="en-US" sz="1400" dirty="0">
                <a:latin typeface="Helvetica" panose="020B0604020202020204" pitchFamily="34" charset="0"/>
                <a:cs typeface="Helvetica" panose="020B0604020202020204" pitchFamily="34" charset="0"/>
              </a:rPr>
              <a:t>than the county </a:t>
            </a:r>
          </a:p>
          <a:p>
            <a:pPr marL="285750" indent="-285750">
              <a:spcBef>
                <a:spcPts val="500"/>
              </a:spcBef>
              <a:buFont typeface="Arial" panose="020B0604020202020204" pitchFamily="34" charset="0"/>
              <a:buChar char="•"/>
            </a:pPr>
            <a:r>
              <a:rPr lang="en-US" sz="1400" b="1" dirty="0">
                <a:latin typeface="Helvetica" panose="020B0604020202020204" pitchFamily="34" charset="0"/>
                <a:cs typeface="Helvetica" panose="020B0604020202020204" pitchFamily="34" charset="0"/>
              </a:rPr>
              <a:t>65+ year-olds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higher</a:t>
            </a:r>
            <a:r>
              <a:rPr lang="en-US" sz="1400" dirty="0">
                <a:latin typeface="Helvetica" panose="020B0604020202020204" pitchFamily="34" charset="0"/>
                <a:cs typeface="Helvetica" panose="020B0604020202020204" pitchFamily="34" charset="0"/>
              </a:rPr>
              <a:t> rates of death due to </a:t>
            </a:r>
            <a:r>
              <a:rPr lang="en-US" sz="1400" b="1" dirty="0">
                <a:latin typeface="Helvetica" panose="020B0604020202020204" pitchFamily="34" charset="0"/>
                <a:cs typeface="Helvetica" panose="020B0604020202020204" pitchFamily="34" charset="0"/>
              </a:rPr>
              <a:t>alcohol only</a:t>
            </a:r>
            <a:r>
              <a:rPr lang="en-US" sz="1400" dirty="0">
                <a:latin typeface="Helvetica" panose="020B0604020202020204" pitchFamily="34" charset="0"/>
                <a:cs typeface="Helvetica" panose="020B0604020202020204" pitchFamily="34" charset="0"/>
              </a:rPr>
              <a:t>, which was </a:t>
            </a:r>
            <a:r>
              <a:rPr lang="en-US" sz="1400" b="1" dirty="0">
                <a:latin typeface="Helvetica" panose="020B0604020202020204" pitchFamily="34" charset="0"/>
                <a:cs typeface="Helvetica" panose="020B0604020202020204" pitchFamily="34" charset="0"/>
              </a:rPr>
              <a:t>nearly 2 times higher </a:t>
            </a:r>
            <a:r>
              <a:rPr lang="en-US" sz="1400" dirty="0">
                <a:latin typeface="Helvetica" panose="020B0604020202020204" pitchFamily="34" charset="0"/>
                <a:cs typeface="Helvetica" panose="020B0604020202020204" pitchFamily="34" charset="0"/>
              </a:rPr>
              <a:t>than the county rate</a:t>
            </a:r>
          </a:p>
        </p:txBody>
      </p:sp>
      <p:sp>
        <p:nvSpPr>
          <p:cNvPr id="16" name="TextBox 15">
            <a:extLst>
              <a:ext uri="{FF2B5EF4-FFF2-40B4-BE49-F238E27FC236}">
                <a16:creationId xmlns:a16="http://schemas.microsoft.com/office/drawing/2014/main" id="{1A48652D-F51E-4675-F318-85DA1E956CE7}"/>
              </a:ext>
            </a:extLst>
          </p:cNvPr>
          <p:cNvSpPr txBox="1"/>
          <p:nvPr/>
        </p:nvSpPr>
        <p:spPr>
          <a:xfrm>
            <a:off x="0" y="6298921"/>
            <a:ext cx="10048775" cy="507831"/>
          </a:xfrm>
          <a:prstGeom prst="rect">
            <a:avLst/>
          </a:prstGeom>
          <a:noFill/>
        </p:spPr>
        <p:txBody>
          <a:bodyPr wrap="square">
            <a:spAutoFit/>
          </a:bodyPr>
          <a:lstStyle/>
          <a:p>
            <a:r>
              <a:rPr lang="en-US" sz="900" dirty="0"/>
              <a:t>*Rates are suppressed for &lt;11 deaths</a:t>
            </a:r>
          </a:p>
          <a:p>
            <a:r>
              <a:rPr lang="en-US" sz="900" dirty="0"/>
              <a:t>Data includes those with a closed death record where the cause of death was due to alcohol or drug poisoning/intoxication. Does not include out of county residents who had died in San Diego County limits.</a:t>
            </a:r>
          </a:p>
          <a:p>
            <a:r>
              <a:rPr lang="en-US" sz="900" dirty="0"/>
              <a:t>Source: County of San Diego, Department of the Medical Examiner, Death Records (2019-2023).</a:t>
            </a:r>
          </a:p>
        </p:txBody>
      </p:sp>
      <p:graphicFrame>
        <p:nvGraphicFramePr>
          <p:cNvPr id="17" name="Chart 16">
            <a:extLst>
              <a:ext uri="{FF2B5EF4-FFF2-40B4-BE49-F238E27FC236}">
                <a16:creationId xmlns:a16="http://schemas.microsoft.com/office/drawing/2014/main" id="{4B233B77-859E-1162-93B6-6EB9B1FDBA43}"/>
              </a:ext>
            </a:extLst>
          </p:cNvPr>
          <p:cNvGraphicFramePr>
            <a:graphicFrameLocks/>
          </p:cNvGraphicFramePr>
          <p:nvPr>
            <p:extLst>
              <p:ext uri="{D42A27DB-BD31-4B8C-83A1-F6EECF244321}">
                <p14:modId xmlns:p14="http://schemas.microsoft.com/office/powerpoint/2010/main" val="427546564"/>
              </p:ext>
            </p:extLst>
          </p:nvPr>
        </p:nvGraphicFramePr>
        <p:xfrm>
          <a:off x="1686584" y="1443397"/>
          <a:ext cx="8818831" cy="374734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a:extLst>
              <a:ext uri="{FF2B5EF4-FFF2-40B4-BE49-F238E27FC236}">
                <a16:creationId xmlns:a16="http://schemas.microsoft.com/office/drawing/2014/main" id="{9E97FFF7-379A-CA77-7867-87FB5B6482A0}"/>
              </a:ext>
            </a:extLst>
          </p:cNvPr>
          <p:cNvSpPr txBox="1"/>
          <p:nvPr/>
        </p:nvSpPr>
        <p:spPr>
          <a:xfrm>
            <a:off x="5246214" y="4250876"/>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6" name="TextBox 1">
            <a:extLst>
              <a:ext uri="{FF2B5EF4-FFF2-40B4-BE49-F238E27FC236}">
                <a16:creationId xmlns:a16="http://schemas.microsoft.com/office/drawing/2014/main" id="{E912DB4E-2BF6-D04A-F3FE-0426D0F228B3}"/>
              </a:ext>
            </a:extLst>
          </p:cNvPr>
          <p:cNvSpPr txBox="1"/>
          <p:nvPr/>
        </p:nvSpPr>
        <p:spPr>
          <a:xfrm>
            <a:off x="4832867" y="4258218"/>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11" name="TextBox 1">
            <a:extLst>
              <a:ext uri="{FF2B5EF4-FFF2-40B4-BE49-F238E27FC236}">
                <a16:creationId xmlns:a16="http://schemas.microsoft.com/office/drawing/2014/main" id="{F9A090EB-A6D8-7061-CF87-87985456555E}"/>
              </a:ext>
            </a:extLst>
          </p:cNvPr>
          <p:cNvSpPr txBox="1"/>
          <p:nvPr/>
        </p:nvSpPr>
        <p:spPr>
          <a:xfrm>
            <a:off x="4447542" y="426775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12" name="TextBox 1">
            <a:extLst>
              <a:ext uri="{FF2B5EF4-FFF2-40B4-BE49-F238E27FC236}">
                <a16:creationId xmlns:a16="http://schemas.microsoft.com/office/drawing/2014/main" id="{49C8C2FE-990D-1953-267D-B1494AA3E8E0}"/>
              </a:ext>
            </a:extLst>
          </p:cNvPr>
          <p:cNvSpPr txBox="1"/>
          <p:nvPr/>
        </p:nvSpPr>
        <p:spPr>
          <a:xfrm>
            <a:off x="3978476" y="4258641"/>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18" name="TextBox 1">
            <a:extLst>
              <a:ext uri="{FF2B5EF4-FFF2-40B4-BE49-F238E27FC236}">
                <a16:creationId xmlns:a16="http://schemas.microsoft.com/office/drawing/2014/main" id="{7A1344E0-2FED-BC63-EAD3-6A393DE10E64}"/>
              </a:ext>
            </a:extLst>
          </p:cNvPr>
          <p:cNvSpPr txBox="1"/>
          <p:nvPr/>
        </p:nvSpPr>
        <p:spPr>
          <a:xfrm>
            <a:off x="3535573" y="426775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19" name="TextBox 1">
            <a:extLst>
              <a:ext uri="{FF2B5EF4-FFF2-40B4-BE49-F238E27FC236}">
                <a16:creationId xmlns:a16="http://schemas.microsoft.com/office/drawing/2014/main" id="{CF191AE9-C542-CBDE-2174-B20327A4030E}"/>
              </a:ext>
            </a:extLst>
          </p:cNvPr>
          <p:cNvSpPr txBox="1"/>
          <p:nvPr/>
        </p:nvSpPr>
        <p:spPr>
          <a:xfrm>
            <a:off x="3123818" y="426775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20" name="TextBox 1">
            <a:extLst>
              <a:ext uri="{FF2B5EF4-FFF2-40B4-BE49-F238E27FC236}">
                <a16:creationId xmlns:a16="http://schemas.microsoft.com/office/drawing/2014/main" id="{6AB1F771-143E-3743-07A2-3753D9EDE9DE}"/>
              </a:ext>
            </a:extLst>
          </p:cNvPr>
          <p:cNvSpPr txBox="1"/>
          <p:nvPr/>
        </p:nvSpPr>
        <p:spPr>
          <a:xfrm>
            <a:off x="2728838" y="426775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21" name="TextBox 1">
            <a:extLst>
              <a:ext uri="{FF2B5EF4-FFF2-40B4-BE49-F238E27FC236}">
                <a16:creationId xmlns:a16="http://schemas.microsoft.com/office/drawing/2014/main" id="{366E5585-C10D-5F55-F814-D03C7BDD1BE4}"/>
              </a:ext>
            </a:extLst>
          </p:cNvPr>
          <p:cNvSpPr txBox="1"/>
          <p:nvPr/>
        </p:nvSpPr>
        <p:spPr>
          <a:xfrm>
            <a:off x="9706743" y="4258218"/>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22" name="TextBox 1">
            <a:extLst>
              <a:ext uri="{FF2B5EF4-FFF2-40B4-BE49-F238E27FC236}">
                <a16:creationId xmlns:a16="http://schemas.microsoft.com/office/drawing/2014/main" id="{1934CD73-DFE1-24A0-9E11-5391A4E7A63F}"/>
              </a:ext>
            </a:extLst>
          </p:cNvPr>
          <p:cNvSpPr txBox="1"/>
          <p:nvPr/>
        </p:nvSpPr>
        <p:spPr>
          <a:xfrm>
            <a:off x="7124110" y="426775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sp>
        <p:nvSpPr>
          <p:cNvPr id="23" name="TextBox 1">
            <a:extLst>
              <a:ext uri="{FF2B5EF4-FFF2-40B4-BE49-F238E27FC236}">
                <a16:creationId xmlns:a16="http://schemas.microsoft.com/office/drawing/2014/main" id="{C0D2A463-DC04-0F18-2290-BB8B014058AA}"/>
              </a:ext>
            </a:extLst>
          </p:cNvPr>
          <p:cNvSpPr txBox="1"/>
          <p:nvPr/>
        </p:nvSpPr>
        <p:spPr>
          <a:xfrm>
            <a:off x="6833321" y="4269187"/>
            <a:ext cx="304228" cy="276914"/>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b="1" dirty="0">
                <a:solidFill>
                  <a:schemeClr val="accent2"/>
                </a:solidFill>
              </a:rPr>
              <a:t>*</a:t>
            </a:r>
          </a:p>
        </p:txBody>
      </p:sp>
      <p:pic>
        <p:nvPicPr>
          <p:cNvPr id="3" name="Picture 2">
            <a:extLst>
              <a:ext uri="{FF2B5EF4-FFF2-40B4-BE49-F238E27FC236}">
                <a16:creationId xmlns:a16="http://schemas.microsoft.com/office/drawing/2014/main" id="{6656247D-0811-4B4A-9C81-2405F19DBE1E}"/>
              </a:ext>
            </a:extLst>
          </p:cNvPr>
          <p:cNvPicPr>
            <a:picLocks noChangeAspect="1"/>
          </p:cNvPicPr>
          <p:nvPr/>
        </p:nvPicPr>
        <p:blipFill>
          <a:blip r:embed="rId4"/>
          <a:stretch>
            <a:fillRect/>
          </a:stretch>
        </p:blipFill>
        <p:spPr>
          <a:xfrm>
            <a:off x="8173162" y="161443"/>
            <a:ext cx="3804234" cy="890093"/>
          </a:xfrm>
          <a:prstGeom prst="rect">
            <a:avLst/>
          </a:prstGeom>
        </p:spPr>
      </p:pic>
    </p:spTree>
    <p:extLst>
      <p:ext uri="{BB962C8B-B14F-4D97-AF65-F5344CB8AC3E}">
        <p14:creationId xmlns:p14="http://schemas.microsoft.com/office/powerpoint/2010/main" val="208125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A766FE3-3FE6-ED4C-E61A-6FF02F51B7C0}"/>
              </a:ext>
            </a:extLst>
          </p:cNvPr>
          <p:cNvGrpSpPr/>
          <p:nvPr/>
        </p:nvGrpSpPr>
        <p:grpSpPr>
          <a:xfrm rot="10800000">
            <a:off x="0" y="3429004"/>
            <a:ext cx="12192000" cy="3428996"/>
            <a:chOff x="0" y="12805"/>
            <a:chExt cx="12192000" cy="1367770"/>
          </a:xfrm>
        </p:grpSpPr>
        <p:sp>
          <p:nvSpPr>
            <p:cNvPr id="4" name="Wave 3">
              <a:extLst>
                <a:ext uri="{FF2B5EF4-FFF2-40B4-BE49-F238E27FC236}">
                  <a16:creationId xmlns:a16="http://schemas.microsoft.com/office/drawing/2014/main" id="{1661470C-25AC-27B3-C7AC-16D9658766AE}"/>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AAEEB31-FCF6-3B6B-934D-F0D9ACACB93F}"/>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844FAB90-39C0-0FFA-3769-AD63ADE59063}"/>
              </a:ext>
            </a:extLst>
          </p:cNvPr>
          <p:cNvSpPr txBox="1">
            <a:spLocks/>
          </p:cNvSpPr>
          <p:nvPr/>
        </p:nvSpPr>
        <p:spPr>
          <a:xfrm>
            <a:off x="261257" y="606490"/>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a:ea typeface="+mj-ea"/>
              <a:cs typeface="+mj-cs"/>
            </a:endParaRPr>
          </a:p>
        </p:txBody>
      </p:sp>
      <p:sp>
        <p:nvSpPr>
          <p:cNvPr id="14" name="Title 1">
            <a:extLst>
              <a:ext uri="{FF2B5EF4-FFF2-40B4-BE49-F238E27FC236}">
                <a16:creationId xmlns:a16="http://schemas.microsoft.com/office/drawing/2014/main" id="{594C1AF7-8F9F-22F5-C853-36B36A11704A}"/>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Verdana Pro Black" panose="020B0A04030504040204" pitchFamily="34" charset="0"/>
                <a:ea typeface="+mj-ea"/>
                <a:cs typeface="+mj-cs"/>
              </a:rPr>
              <a:t>Overview &amp; Prevalence: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Binge Drinking</a:t>
            </a:r>
          </a:p>
        </p:txBody>
      </p:sp>
      <p:sp>
        <p:nvSpPr>
          <p:cNvPr id="15" name="TextBox 14">
            <a:extLst>
              <a:ext uri="{FF2B5EF4-FFF2-40B4-BE49-F238E27FC236}">
                <a16:creationId xmlns:a16="http://schemas.microsoft.com/office/drawing/2014/main" id="{425895AC-A1B5-9786-7053-8892BD9845D6}"/>
              </a:ext>
            </a:extLst>
          </p:cNvPr>
          <p:cNvSpPr txBox="1"/>
          <p:nvPr/>
        </p:nvSpPr>
        <p:spPr>
          <a:xfrm>
            <a:off x="335901" y="1261305"/>
            <a:ext cx="11594842" cy="2031325"/>
          </a:xfrm>
          <a:prstGeom prst="rect">
            <a:avLst/>
          </a:prstGeom>
          <a:noFill/>
        </p:spPr>
        <p:txBody>
          <a:bodyPr wrap="square" rtlCol="0">
            <a:spAutoFit/>
          </a:bodyPr>
          <a:lstStyle/>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Binge drinking </a:t>
            </a: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is the most common and costly pattern of excessive alcohol use in the United States. Binge drinking is defined as consuming 5 or more drinks on an occasion for men or 4 or more drinks on an occasion for women.</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1 </a:t>
            </a:r>
          </a:p>
          <a:p>
            <a:pPr marR="0" lvl="0" algn="l" defTabSz="914400" rtl="0" eaLnBrk="1" fontAlgn="auto" latinLnBrk="0" hangingPunct="1">
              <a:spcBef>
                <a:spcPts val="0"/>
              </a:spcBef>
              <a:spcAft>
                <a:spcPts val="0"/>
              </a:spcAft>
              <a:buClrTx/>
              <a:buSzTx/>
              <a:tabLst/>
              <a:defRPr/>
            </a:pPr>
            <a:endParaRPr kumimoji="0" lang="en-US" sz="1400" b="0" i="0" u="none" strike="noStrike" kern="1200" cap="none" spc="0" normalizeH="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a:p>
            <a:pPr marL="742950" lvl="1" indent="-285750">
              <a:buFont typeface="Arial" panose="020B0604020202020204" pitchFamily="34" charset="0"/>
              <a:buChar char="•"/>
              <a:defRPr/>
            </a:pPr>
            <a:r>
              <a:rPr lang="en-US" sz="1400" dirty="0">
                <a:solidFill>
                  <a:prstClr val="black"/>
                </a:solidFill>
                <a:latin typeface="Helvetica" panose="020B0604020202020204" pitchFamily="34" charset="0"/>
                <a:cs typeface="Helvetica" panose="020B0604020202020204" pitchFamily="34" charset="0"/>
              </a:rPr>
              <a:t>There has been an emerging focus on </a:t>
            </a:r>
            <a:r>
              <a:rPr lang="en-US" sz="1400" b="1" i="1" dirty="0">
                <a:solidFill>
                  <a:prstClr val="black"/>
                </a:solidFill>
                <a:latin typeface="Helvetica" panose="020B0604020202020204" pitchFamily="34" charset="0"/>
                <a:cs typeface="Helvetica" panose="020B0604020202020204" pitchFamily="34" charset="0"/>
              </a:rPr>
              <a:t>heavy</a:t>
            </a:r>
            <a:r>
              <a:rPr lang="en-US" sz="1400" dirty="0">
                <a:solidFill>
                  <a:prstClr val="black"/>
                </a:solidFill>
                <a:latin typeface="Helvetica" panose="020B0604020202020204" pitchFamily="34" charset="0"/>
                <a:cs typeface="Helvetica" panose="020B0604020202020204" pitchFamily="34" charset="0"/>
              </a:rPr>
              <a:t> or </a:t>
            </a:r>
            <a:r>
              <a:rPr lang="en-US" sz="1400" b="1" i="1" dirty="0">
                <a:solidFill>
                  <a:prstClr val="black"/>
                </a:solidFill>
                <a:latin typeface="Helvetica" panose="020B0604020202020204" pitchFamily="34" charset="0"/>
                <a:cs typeface="Helvetica" panose="020B0604020202020204" pitchFamily="34" charset="0"/>
              </a:rPr>
              <a:t>high intensity </a:t>
            </a:r>
            <a:r>
              <a:rPr lang="en-US" sz="1400" dirty="0">
                <a:solidFill>
                  <a:prstClr val="black"/>
                </a:solidFill>
                <a:latin typeface="Helvetica" panose="020B0604020202020204" pitchFamily="34" charset="0"/>
                <a:cs typeface="Helvetica" panose="020B0604020202020204" pitchFamily="34" charset="0"/>
              </a:rPr>
              <a:t>drinking which is defined as consuming 15 or more drinks on an occasion for men and 8 for women.</a:t>
            </a:r>
            <a:r>
              <a:rPr lang="en-US" sz="1400" baseline="30000" dirty="0">
                <a:solidFill>
                  <a:prstClr val="black"/>
                </a:solidFill>
                <a:latin typeface="Helvetica" panose="020B0604020202020204" pitchFamily="34" charset="0"/>
                <a:cs typeface="Helvetica" panose="020B0604020202020204" pitchFamily="34" charset="0"/>
              </a:rPr>
              <a:t>2</a:t>
            </a:r>
            <a:endParaRPr lang="en-US" sz="1400" dirty="0">
              <a:solidFill>
                <a:prstClr val="black"/>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defRPr/>
            </a:pPr>
            <a:r>
              <a:rPr kumimoji="0" lang="en-US" sz="1400" b="1" i="0" u="none" strike="noStrike" kern="1200" cap="none" spc="0" normalizeH="0" noProof="0" dirty="0">
                <a:ln>
                  <a:noFill/>
                </a:ln>
                <a:solidFill>
                  <a:prstClr val="black"/>
                </a:solidFill>
                <a:effectLst/>
                <a:uLnTx/>
                <a:uFillTx/>
                <a:latin typeface="Helvetica" panose="020B0604020202020204" pitchFamily="34" charset="0"/>
                <a:ea typeface="+mn-ea"/>
                <a:cs typeface="Helvetica" panose="020B0604020202020204" pitchFamily="34" charset="0"/>
              </a:rPr>
              <a:t>6% of adults ages 18 or older </a:t>
            </a:r>
            <a:r>
              <a:rPr kumimoji="0" lang="en-US" sz="1400" b="0" i="0" u="none" strike="noStrike" kern="1200" cap="none" spc="0" normalizeH="0" noProof="0" dirty="0">
                <a:ln>
                  <a:noFill/>
                </a:ln>
                <a:solidFill>
                  <a:prstClr val="black"/>
                </a:solidFill>
                <a:effectLst/>
                <a:uLnTx/>
                <a:uFillTx/>
                <a:latin typeface="Helvetica" panose="020B0604020202020204" pitchFamily="34" charset="0"/>
                <a:ea typeface="+mn-ea"/>
                <a:cs typeface="Helvetica" panose="020B0604020202020204" pitchFamily="34" charset="0"/>
              </a:rPr>
              <a:t>in the United States drink heavily, with </a:t>
            </a:r>
            <a:r>
              <a:rPr kumimoji="0" lang="en-US" sz="1400" b="1" i="0" u="none" strike="noStrike" kern="1200" cap="none" spc="0" normalizeH="0" noProof="0" dirty="0">
                <a:ln>
                  <a:noFill/>
                </a:ln>
                <a:solidFill>
                  <a:prstClr val="black"/>
                </a:solidFill>
                <a:effectLst/>
                <a:uLnTx/>
                <a:uFillTx/>
                <a:latin typeface="Helvetica" panose="020B0604020202020204" pitchFamily="34" charset="0"/>
                <a:ea typeface="+mn-ea"/>
                <a:cs typeface="Helvetica" panose="020B0604020202020204" pitchFamily="34" charset="0"/>
              </a:rPr>
              <a:t>nearly all </a:t>
            </a:r>
            <a:r>
              <a:rPr kumimoji="0" lang="en-US" sz="1400" b="0" i="0" u="none" strike="noStrike" kern="1200" cap="none" spc="0" normalizeH="0" noProof="0" dirty="0">
                <a:ln>
                  <a:noFill/>
                </a:ln>
                <a:solidFill>
                  <a:prstClr val="black"/>
                </a:solidFill>
                <a:effectLst/>
                <a:uLnTx/>
                <a:uFillTx/>
                <a:latin typeface="Helvetica" panose="020B0604020202020204" pitchFamily="34" charset="0"/>
                <a:ea typeface="+mn-ea"/>
                <a:cs typeface="Helvetica" panose="020B0604020202020204" pitchFamily="34" charset="0"/>
              </a:rPr>
              <a:t>adults who drink heavily, also binge drinking.</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2</a:t>
            </a:r>
          </a:p>
          <a:p>
            <a:pPr marL="742950" lvl="1" indent="-285750">
              <a:buFont typeface="Arial" panose="020B0604020202020204" pitchFamily="34" charset="0"/>
              <a:buChar char="•"/>
              <a:defRPr/>
            </a:pPr>
            <a:endPar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a:p>
            <a:pPr marL="285750" marR="0" lvl="0" indent="-285750" algn="l" defTabSz="914400" rtl="0" eaLnBrk="1" fontAlgn="auto" latinLnBrk="0" hangingPunct="1">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Most people who binge drink are not dependent on alcohol. However, binge drinking is harmful on its own</a:t>
            </a:r>
            <a:r>
              <a:rPr lang="en-US" sz="1400" dirty="0">
                <a:solidFill>
                  <a:prstClr val="black"/>
                </a:solidFill>
                <a:latin typeface="Helvetica" panose="020B0604020202020204" pitchFamily="34" charset="0"/>
                <a:cs typeface="Helvetica" panose="020B0604020202020204" pitchFamily="34" charset="0"/>
              </a:rPr>
              <a:t> as i</a:t>
            </a: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t is associated with serious injuries and diseases, and a higher risk of alcohol use disorder.</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1</a:t>
            </a:r>
          </a:p>
        </p:txBody>
      </p:sp>
      <p:sp>
        <p:nvSpPr>
          <p:cNvPr id="2" name="TextBox 1">
            <a:extLst>
              <a:ext uri="{FF2B5EF4-FFF2-40B4-BE49-F238E27FC236}">
                <a16:creationId xmlns:a16="http://schemas.microsoft.com/office/drawing/2014/main" id="{2B2E8255-4F66-A077-E9F4-B141DEDEE833}"/>
              </a:ext>
            </a:extLst>
          </p:cNvPr>
          <p:cNvSpPr txBox="1"/>
          <p:nvPr/>
        </p:nvSpPr>
        <p:spPr>
          <a:xfrm>
            <a:off x="172172" y="6405551"/>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Rectangle: Rounded Corners 4">
            <a:extLst>
              <a:ext uri="{FF2B5EF4-FFF2-40B4-BE49-F238E27FC236}">
                <a16:creationId xmlns:a16="http://schemas.microsoft.com/office/drawing/2014/main" id="{59AFE8B1-E28D-6869-A13A-A3C1B3A5E95D}"/>
              </a:ext>
            </a:extLst>
          </p:cNvPr>
          <p:cNvSpPr/>
          <p:nvPr/>
        </p:nvSpPr>
        <p:spPr>
          <a:xfrm>
            <a:off x="1797492" y="4344834"/>
            <a:ext cx="2375453" cy="2138110"/>
          </a:xfrm>
          <a:prstGeom prst="roundRect">
            <a:avLst/>
          </a:prstGeom>
          <a:solidFill>
            <a:schemeClr val="accent4">
              <a:lumMod val="20000"/>
              <a:lumOff val="80000"/>
            </a:schemeClr>
          </a:solidFill>
          <a:ln w="28575">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9" name="Rectangle: Rounded Corners 8">
            <a:extLst>
              <a:ext uri="{FF2B5EF4-FFF2-40B4-BE49-F238E27FC236}">
                <a16:creationId xmlns:a16="http://schemas.microsoft.com/office/drawing/2014/main" id="{D87EC7B7-2FAC-C579-17A9-618E4C939E31}"/>
              </a:ext>
            </a:extLst>
          </p:cNvPr>
          <p:cNvSpPr/>
          <p:nvPr/>
        </p:nvSpPr>
        <p:spPr>
          <a:xfrm>
            <a:off x="4635666" y="4345825"/>
            <a:ext cx="2375453" cy="2138110"/>
          </a:xfrm>
          <a:prstGeom prst="roundRect">
            <a:avLst/>
          </a:prstGeom>
          <a:solidFill>
            <a:schemeClr val="accent3">
              <a:lumMod val="20000"/>
              <a:lumOff val="80000"/>
            </a:schemeClr>
          </a:solidFill>
          <a:ln w="28575">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ED71C2C4-41B1-79C2-5A46-1B96B1114256}"/>
              </a:ext>
            </a:extLst>
          </p:cNvPr>
          <p:cNvSpPr/>
          <p:nvPr/>
        </p:nvSpPr>
        <p:spPr>
          <a:xfrm>
            <a:off x="7404211" y="4344835"/>
            <a:ext cx="2375453" cy="2138110"/>
          </a:xfrm>
          <a:prstGeom prst="roundRect">
            <a:avLst/>
          </a:prstGeom>
          <a:solidFill>
            <a:schemeClr val="accent2">
              <a:lumMod val="20000"/>
              <a:lumOff val="80000"/>
            </a:schemeClr>
          </a:solid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3E41EA6-5EB6-08D7-8F79-F45021FF9A84}"/>
              </a:ext>
            </a:extLst>
          </p:cNvPr>
          <p:cNvSpPr txBox="1"/>
          <p:nvPr/>
        </p:nvSpPr>
        <p:spPr>
          <a:xfrm>
            <a:off x="1914319" y="4535744"/>
            <a:ext cx="2066049" cy="1947200"/>
          </a:xfrm>
          <a:prstGeom prst="rect">
            <a:avLst/>
          </a:prstGeom>
          <a:noFill/>
        </p:spPr>
        <p:txBody>
          <a:bodyPr wrap="square" lIns="0" tIns="0" rIns="0" bIns="0" rtlCol="0">
            <a:spAutoFit/>
          </a:bodyPr>
          <a:lstStyle/>
          <a:p>
            <a:pPr algn="ctr">
              <a:spcBef>
                <a:spcPts val="1000"/>
              </a:spcBef>
              <a:defRPr/>
            </a:pPr>
            <a:r>
              <a:rPr lang="en-US" sz="1400" b="1" spc="50" dirty="0">
                <a:latin typeface="Helvetica" panose="020B0604020202020204" pitchFamily="34" charset="0"/>
                <a:cs typeface="Helvetica" panose="020B0604020202020204" pitchFamily="34" charset="0"/>
              </a:rPr>
              <a:t>In the United States:</a:t>
            </a:r>
          </a:p>
          <a:p>
            <a:pPr algn="ctr">
              <a:lnSpc>
                <a:spcPct val="90000"/>
              </a:lnSpc>
              <a:spcBef>
                <a:spcPts val="500"/>
              </a:spcBef>
              <a:defRPr/>
            </a:pPr>
            <a:endParaRPr lang="en-US" sz="140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Nearly 1 in 4 </a:t>
            </a:r>
            <a:r>
              <a:rPr lang="en-US" sz="1400" dirty="0">
                <a:latin typeface="Helvetica" panose="020B0604020202020204" pitchFamily="34" charset="0"/>
                <a:cs typeface="Helvetica" panose="020B0604020202020204" pitchFamily="34" charset="0"/>
              </a:rPr>
              <a:t>(23.5%) of </a:t>
            </a:r>
            <a:r>
              <a:rPr lang="en-US" sz="1400" b="1" dirty="0">
                <a:latin typeface="Helvetica" panose="020B0604020202020204" pitchFamily="34" charset="0"/>
                <a:cs typeface="Helvetica" panose="020B0604020202020204" pitchFamily="34" charset="0"/>
              </a:rPr>
              <a:t>adults </a:t>
            </a:r>
            <a:r>
              <a:rPr lang="en-US" sz="1400" dirty="0">
                <a:latin typeface="Helvetica" panose="020B0604020202020204" pitchFamily="34" charset="0"/>
                <a:cs typeface="Helvetica" panose="020B0604020202020204" pitchFamily="34" charset="0"/>
              </a:rPr>
              <a:t>in the </a:t>
            </a:r>
            <a:r>
              <a:rPr lang="en-US" sz="1400" b="1" dirty="0">
                <a:latin typeface="Helvetica" panose="020B0604020202020204" pitchFamily="34" charset="0"/>
                <a:cs typeface="Helvetica" panose="020B0604020202020204" pitchFamily="34" charset="0"/>
              </a:rPr>
              <a:t>U.S. </a:t>
            </a:r>
            <a:r>
              <a:rPr lang="en-US" sz="1400" dirty="0">
                <a:latin typeface="Helvetica" panose="020B0604020202020204" pitchFamily="34" charset="0"/>
                <a:cs typeface="Helvetica" panose="020B0604020202020204" pitchFamily="34" charset="0"/>
              </a:rPr>
              <a:t>reported</a:t>
            </a:r>
            <a:r>
              <a:rPr lang="en-US" sz="1400" b="1" dirty="0">
                <a:latin typeface="Helvetica" panose="020B0604020202020204" pitchFamily="34" charset="0"/>
                <a:cs typeface="Helvetica" panose="020B0604020202020204" pitchFamily="34" charset="0"/>
              </a:rPr>
              <a:t> binge drinking </a:t>
            </a:r>
            <a:r>
              <a:rPr lang="en-US" sz="1400" dirty="0">
                <a:latin typeface="Helvetica" panose="020B0604020202020204" pitchFamily="34" charset="0"/>
                <a:cs typeface="Helvetica" panose="020B0604020202020204" pitchFamily="34" charset="0"/>
              </a:rPr>
              <a:t>in the past month</a:t>
            </a:r>
            <a:r>
              <a:rPr lang="en-US" sz="1400" baseline="30000" dirty="0">
                <a:latin typeface="Helvetica" panose="020B0604020202020204" pitchFamily="34" charset="0"/>
                <a:cs typeface="Helvetica" panose="020B0604020202020204" pitchFamily="34" charset="0"/>
              </a:rPr>
              <a:t> 1 </a:t>
            </a:r>
            <a:r>
              <a:rPr lang="en-US" sz="1400" dirty="0">
                <a:latin typeface="Helvetica" panose="020B0604020202020204" pitchFamily="34" charset="0"/>
                <a:cs typeface="Helvetica" panose="020B0604020202020204" pitchFamily="34" charset="0"/>
              </a:rPr>
              <a:t>which was the </a:t>
            </a:r>
            <a:r>
              <a:rPr lang="en-US" sz="1400" b="1" dirty="0">
                <a:latin typeface="Helvetica" panose="020B0604020202020204" pitchFamily="34" charset="0"/>
                <a:cs typeface="Helvetica" panose="020B0604020202020204" pitchFamily="34" charset="0"/>
              </a:rPr>
              <a:t>same</a:t>
            </a:r>
            <a:r>
              <a:rPr lang="en-US" sz="1400" dirty="0">
                <a:latin typeface="Helvetica" panose="020B0604020202020204" pitchFamily="34" charset="0"/>
                <a:cs typeface="Helvetica" panose="020B0604020202020204" pitchFamily="34" charset="0"/>
              </a:rPr>
              <a:t> as the previous year.</a:t>
            </a:r>
          </a:p>
          <a:p>
            <a:pPr algn="ctr"/>
            <a:endParaRPr lang="en-US" sz="1600" dirty="0">
              <a:solidFill>
                <a:schemeClr val="tx2"/>
              </a:solidFill>
              <a:latin typeface="Helvetica" panose="020B0604020202020204" pitchFamily="34" charset="0"/>
              <a:cs typeface="Helvetica" panose="020B0604020202020204" pitchFamily="34" charset="0"/>
            </a:endParaRPr>
          </a:p>
        </p:txBody>
      </p:sp>
      <p:sp>
        <p:nvSpPr>
          <p:cNvPr id="18" name="TextBox 17">
            <a:extLst>
              <a:ext uri="{FF2B5EF4-FFF2-40B4-BE49-F238E27FC236}">
                <a16:creationId xmlns:a16="http://schemas.microsoft.com/office/drawing/2014/main" id="{DC90F9DD-4127-0E48-4CCE-35292F006E81}"/>
              </a:ext>
            </a:extLst>
          </p:cNvPr>
          <p:cNvSpPr txBox="1"/>
          <p:nvPr/>
        </p:nvSpPr>
        <p:spPr>
          <a:xfrm>
            <a:off x="4786754" y="4487727"/>
            <a:ext cx="2073276" cy="1808187"/>
          </a:xfrm>
          <a:prstGeom prst="rect">
            <a:avLst/>
          </a:prstGeom>
          <a:noFill/>
        </p:spPr>
        <p:txBody>
          <a:bodyPr wrap="square" lIns="0" tIns="0" rIns="0" bIns="0" rtlCol="0">
            <a:spAutoFit/>
          </a:bodyPr>
          <a:lstStyle/>
          <a:p>
            <a:pPr algn="ctr">
              <a:spcBef>
                <a:spcPts val="1000"/>
              </a:spcBef>
              <a:defRPr/>
            </a:pPr>
            <a:r>
              <a:rPr lang="en-US" sz="1400" b="1" spc="50" dirty="0">
                <a:latin typeface="Helvetica" panose="020B0604020202020204" pitchFamily="34" charset="0"/>
                <a:cs typeface="Helvetica" panose="020B0604020202020204" pitchFamily="34" charset="0"/>
              </a:rPr>
              <a:t>In the state of California:</a:t>
            </a:r>
          </a:p>
          <a:p>
            <a:pPr algn="ctr">
              <a:spcBef>
                <a:spcPts val="1000"/>
              </a:spcBef>
              <a:defRPr/>
            </a:pPr>
            <a:endParaRPr lang="en-US" sz="1400" b="1" spc="5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6 </a:t>
            </a:r>
            <a:r>
              <a:rPr lang="en-US" sz="1400" dirty="0">
                <a:latin typeface="Helvetica" panose="020B0604020202020204" pitchFamily="34" charset="0"/>
                <a:cs typeface="Helvetica" panose="020B0604020202020204" pitchFamily="34" charset="0"/>
              </a:rPr>
              <a:t>(17.9%) </a:t>
            </a:r>
            <a:r>
              <a:rPr lang="en-US" sz="1400" b="1" dirty="0">
                <a:latin typeface="Helvetica" panose="020B0604020202020204" pitchFamily="34" charset="0"/>
                <a:cs typeface="Helvetica" panose="020B0604020202020204" pitchFamily="34" charset="0"/>
              </a:rPr>
              <a:t>adults</a:t>
            </a:r>
            <a:r>
              <a:rPr lang="en-US" sz="1400" dirty="0">
                <a:latin typeface="Helvetica" panose="020B0604020202020204" pitchFamily="34" charset="0"/>
                <a:cs typeface="Helvetica" panose="020B0604020202020204" pitchFamily="34" charset="0"/>
              </a:rPr>
              <a:t> reported </a:t>
            </a:r>
            <a:r>
              <a:rPr lang="en-US" sz="1400" b="1" dirty="0">
                <a:latin typeface="Helvetica" panose="020B0604020202020204" pitchFamily="34" charset="0"/>
                <a:cs typeface="Helvetica" panose="020B0604020202020204" pitchFamily="34" charset="0"/>
              </a:rPr>
              <a:t>binge drinking </a:t>
            </a:r>
            <a:r>
              <a:rPr lang="en-US" sz="1400" dirty="0">
                <a:latin typeface="Helvetica" panose="020B0604020202020204" pitchFamily="34" charset="0"/>
                <a:cs typeface="Helvetica" panose="020B0604020202020204" pitchFamily="34" charset="0"/>
              </a:rPr>
              <a:t>in the past 30 days, which was a </a:t>
            </a:r>
            <a:r>
              <a:rPr lang="en-US" sz="1400" b="1" dirty="0">
                <a:latin typeface="Helvetica" panose="020B0604020202020204" pitchFamily="34" charset="0"/>
                <a:cs typeface="Helvetica" panose="020B0604020202020204" pitchFamily="34" charset="0"/>
              </a:rPr>
              <a:t>decrease </a:t>
            </a:r>
            <a:r>
              <a:rPr lang="en-US" sz="1400" dirty="0">
                <a:latin typeface="Helvetica" panose="020B0604020202020204" pitchFamily="34" charset="0"/>
                <a:cs typeface="Helvetica" panose="020B0604020202020204" pitchFamily="34" charset="0"/>
              </a:rPr>
              <a:t>from the previous year.</a:t>
            </a:r>
            <a:endParaRPr lang="en-US" sz="1400" baseline="30000" dirty="0">
              <a:latin typeface="Helvetica" panose="020B0604020202020204" pitchFamily="34" charset="0"/>
              <a:cs typeface="Helvetica" panose="020B0604020202020204" pitchFamily="34" charset="0"/>
            </a:endParaRPr>
          </a:p>
        </p:txBody>
      </p:sp>
      <p:sp>
        <p:nvSpPr>
          <p:cNvPr id="19" name="TextBox 18">
            <a:extLst>
              <a:ext uri="{FF2B5EF4-FFF2-40B4-BE49-F238E27FC236}">
                <a16:creationId xmlns:a16="http://schemas.microsoft.com/office/drawing/2014/main" id="{734F4202-C9A7-9E21-6334-76D8DA89D576}"/>
              </a:ext>
            </a:extLst>
          </p:cNvPr>
          <p:cNvSpPr txBox="1"/>
          <p:nvPr/>
        </p:nvSpPr>
        <p:spPr>
          <a:xfrm>
            <a:off x="7555299" y="4638280"/>
            <a:ext cx="2073276" cy="1507079"/>
          </a:xfrm>
          <a:prstGeom prst="rect">
            <a:avLst/>
          </a:prstGeom>
          <a:noFill/>
        </p:spPr>
        <p:txBody>
          <a:bodyPr wrap="square" lIns="0" tIns="0" rIns="0" bIns="0" rtlCol="0">
            <a:spAutoFit/>
          </a:bodyPr>
          <a:lstStyle/>
          <a:p>
            <a:pPr algn="ctr">
              <a:spcBef>
                <a:spcPts val="1000"/>
              </a:spcBef>
              <a:defRPr/>
            </a:pPr>
            <a:r>
              <a:rPr lang="en-US" sz="1400" b="1" spc="50" dirty="0">
                <a:latin typeface="Helvetica" panose="020B0604020202020204" pitchFamily="34" charset="0"/>
                <a:cs typeface="Helvetica" panose="020B0604020202020204" pitchFamily="34" charset="0"/>
              </a:rPr>
              <a:t>In San Diego County: </a:t>
            </a:r>
          </a:p>
          <a:p>
            <a:pPr algn="ctr">
              <a:lnSpc>
                <a:spcPct val="90000"/>
              </a:lnSpc>
              <a:spcBef>
                <a:spcPts val="500"/>
              </a:spcBef>
              <a:defRPr/>
            </a:pPr>
            <a:endParaRPr lang="en-US" sz="140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5 </a:t>
            </a:r>
            <a:r>
              <a:rPr lang="en-US" sz="1400" dirty="0">
                <a:latin typeface="Helvetica" panose="020B0604020202020204" pitchFamily="34" charset="0"/>
                <a:cs typeface="Helvetica" panose="020B0604020202020204" pitchFamily="34" charset="0"/>
              </a:rPr>
              <a:t>(20%) </a:t>
            </a:r>
            <a:r>
              <a:rPr lang="en-US" sz="1400" b="1" dirty="0">
                <a:latin typeface="Helvetica" panose="020B0604020202020204" pitchFamily="34" charset="0"/>
                <a:cs typeface="Helvetica" panose="020B0604020202020204" pitchFamily="34" charset="0"/>
              </a:rPr>
              <a:t>adults</a:t>
            </a:r>
            <a:r>
              <a:rPr lang="en-US" sz="1400" dirty="0">
                <a:latin typeface="Helvetica" panose="020B0604020202020204" pitchFamily="34" charset="0"/>
                <a:cs typeface="Helvetica" panose="020B0604020202020204" pitchFamily="34" charset="0"/>
              </a:rPr>
              <a:t> reported </a:t>
            </a:r>
            <a:r>
              <a:rPr lang="en-US" sz="1400" b="1" dirty="0">
                <a:latin typeface="Helvetica" panose="020B0604020202020204" pitchFamily="34" charset="0"/>
                <a:cs typeface="Helvetica" panose="020B0604020202020204" pitchFamily="34" charset="0"/>
              </a:rPr>
              <a:t>binge drinking </a:t>
            </a:r>
            <a:r>
              <a:rPr lang="en-US" sz="1400" dirty="0">
                <a:latin typeface="Helvetica" panose="020B0604020202020204" pitchFamily="34" charset="0"/>
                <a:cs typeface="Helvetica" panose="020B0604020202020204" pitchFamily="34" charset="0"/>
              </a:rPr>
              <a:t>in the past 30 days, which was a </a:t>
            </a:r>
            <a:r>
              <a:rPr lang="en-US" sz="1400" b="1" dirty="0">
                <a:latin typeface="Helvetica" panose="020B0604020202020204" pitchFamily="34" charset="0"/>
                <a:cs typeface="Helvetica" panose="020B0604020202020204" pitchFamily="34" charset="0"/>
              </a:rPr>
              <a:t>decrease </a:t>
            </a:r>
            <a:r>
              <a:rPr lang="en-US" sz="1400" dirty="0">
                <a:latin typeface="Helvetica" panose="020B0604020202020204" pitchFamily="34" charset="0"/>
                <a:cs typeface="Helvetica" panose="020B0604020202020204" pitchFamily="34" charset="0"/>
              </a:rPr>
              <a:t>from the previous year.</a:t>
            </a:r>
          </a:p>
        </p:txBody>
      </p:sp>
      <p:sp>
        <p:nvSpPr>
          <p:cNvPr id="21" name="TextBox 20">
            <a:extLst>
              <a:ext uri="{FF2B5EF4-FFF2-40B4-BE49-F238E27FC236}">
                <a16:creationId xmlns:a16="http://schemas.microsoft.com/office/drawing/2014/main" id="{CE98B9D8-F3D6-40F8-75E8-BE56F424067D}"/>
              </a:ext>
            </a:extLst>
          </p:cNvPr>
          <p:cNvSpPr txBox="1"/>
          <p:nvPr/>
        </p:nvSpPr>
        <p:spPr>
          <a:xfrm>
            <a:off x="172172" y="3748069"/>
            <a:ext cx="4025901" cy="307777"/>
          </a:xfrm>
          <a:prstGeom prst="rect">
            <a:avLst/>
          </a:prstGeom>
          <a:noFill/>
        </p:spPr>
        <p:txBody>
          <a:bodyPr wrap="square" lIns="0" tIns="0" rIns="0" bIns="0" rtlCol="0">
            <a:spAutoFit/>
          </a:bodyPr>
          <a:lstStyle/>
          <a:p>
            <a:pPr algn="ctr">
              <a:spcBef>
                <a:spcPts val="1000"/>
              </a:spcBef>
              <a:defRPr/>
            </a:pPr>
            <a:r>
              <a:rPr lang="en-US" sz="2000" b="1" spc="50" dirty="0">
                <a:solidFill>
                  <a:schemeClr val="accent6">
                    <a:lumMod val="50000"/>
                  </a:schemeClr>
                </a:solidFill>
                <a:latin typeface="Helvetica" panose="020B0604020202020204" pitchFamily="34" charset="0"/>
                <a:cs typeface="Helvetica" panose="020B0604020202020204" pitchFamily="34" charset="0"/>
              </a:rPr>
              <a:t>2023 Data:</a:t>
            </a:r>
            <a:endParaRPr lang="en-US" sz="2000" baseline="30000" dirty="0">
              <a:solidFill>
                <a:schemeClr val="accent6">
                  <a:lumMod val="50000"/>
                </a:schemeClr>
              </a:solidFill>
              <a:latin typeface="Helvetica" panose="020B0604020202020204" pitchFamily="34" charset="0"/>
              <a:cs typeface="Helvetica" panose="020B0604020202020204" pitchFamily="34" charset="0"/>
            </a:endParaRPr>
          </a:p>
        </p:txBody>
      </p:sp>
      <p:pic>
        <p:nvPicPr>
          <p:cNvPr id="3" name="Picture 2">
            <a:extLst>
              <a:ext uri="{FF2B5EF4-FFF2-40B4-BE49-F238E27FC236}">
                <a16:creationId xmlns:a16="http://schemas.microsoft.com/office/drawing/2014/main" id="{D31B516D-B5FC-4868-A425-AF25B0BD3F73}"/>
              </a:ext>
            </a:extLst>
          </p:cNvPr>
          <p:cNvPicPr>
            <a:picLocks noChangeAspect="1"/>
          </p:cNvPicPr>
          <p:nvPr/>
        </p:nvPicPr>
        <p:blipFill>
          <a:blip r:embed="rId3"/>
          <a:stretch>
            <a:fillRect/>
          </a:stretch>
        </p:blipFill>
        <p:spPr>
          <a:xfrm>
            <a:off x="7041327" y="-12869"/>
            <a:ext cx="4889416" cy="1274174"/>
          </a:xfrm>
          <a:prstGeom prst="rect">
            <a:avLst/>
          </a:prstGeom>
        </p:spPr>
      </p:pic>
    </p:spTree>
    <p:extLst>
      <p:ext uri="{BB962C8B-B14F-4D97-AF65-F5344CB8AC3E}">
        <p14:creationId xmlns:p14="http://schemas.microsoft.com/office/powerpoint/2010/main" val="1925199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8099F-D92A-469D-75E1-0B7D59BC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F736FB-AD77-BF34-32B2-9F17D80FB6A2}"/>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FDA31103-1BE1-1529-C843-4EB467C5565E}"/>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4240A407-2891-5CDE-2A60-861E3CB5BABF}"/>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D0DB38F3-1FDF-3624-7E26-5289AE2C5A71}"/>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9" name="Picture 8" descr="Shape&#10;&#10;Description automatically generated">
            <a:extLst>
              <a:ext uri="{FF2B5EF4-FFF2-40B4-BE49-F238E27FC236}">
                <a16:creationId xmlns:a16="http://schemas.microsoft.com/office/drawing/2014/main" id="{2CDB999F-3769-224A-A722-BBD21845F2EB}"/>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53477"/>
            <a:ext cx="8185596" cy="1869440"/>
          </a:xfrm>
          <a:prstGeom prst="rect">
            <a:avLst/>
          </a:prstGeom>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80E03EF3-4560-64F2-F69D-510894F8A0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860" y="350524"/>
            <a:ext cx="2454536" cy="574298"/>
          </a:xfrm>
          <a:prstGeom prst="rect">
            <a:avLst/>
          </a:prstGeom>
        </p:spPr>
      </p:pic>
      <p:graphicFrame>
        <p:nvGraphicFramePr>
          <p:cNvPr id="3" name="Chart 2">
            <a:extLst>
              <a:ext uri="{FF2B5EF4-FFF2-40B4-BE49-F238E27FC236}">
                <a16:creationId xmlns:a16="http://schemas.microsoft.com/office/drawing/2014/main" id="{849FC639-C1BF-4912-B61D-4FDF4B496DC1}"/>
              </a:ext>
            </a:extLst>
          </p:cNvPr>
          <p:cNvGraphicFramePr>
            <a:graphicFrameLocks/>
          </p:cNvGraphicFramePr>
          <p:nvPr>
            <p:extLst>
              <p:ext uri="{D42A27DB-BD31-4B8C-83A1-F6EECF244321}">
                <p14:modId xmlns:p14="http://schemas.microsoft.com/office/powerpoint/2010/main" val="3889928708"/>
              </p:ext>
            </p:extLst>
          </p:nvPr>
        </p:nvGraphicFramePr>
        <p:xfrm>
          <a:off x="1081333" y="1478487"/>
          <a:ext cx="10029334" cy="3657043"/>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955A4B32-DF5E-9721-9CB1-0A4F801532D5}"/>
              </a:ext>
            </a:extLst>
          </p:cNvPr>
          <p:cNvSpPr txBox="1"/>
          <p:nvPr/>
        </p:nvSpPr>
        <p:spPr>
          <a:xfrm>
            <a:off x="0" y="6056961"/>
            <a:ext cx="10048775" cy="707886"/>
          </a:xfrm>
          <a:prstGeom prst="rect">
            <a:avLst/>
          </a:prstGeom>
          <a:noFill/>
        </p:spPr>
        <p:txBody>
          <a:bodyPr wrap="square">
            <a:spAutoFit/>
          </a:bodyPr>
          <a:lstStyle/>
          <a:p>
            <a:r>
              <a:rPr lang="en-US" sz="1000" dirty="0"/>
              <a:t>*Rates are suppressed for &lt;11 deaths</a:t>
            </a:r>
          </a:p>
          <a:p>
            <a:r>
              <a:rPr lang="en-US" sz="1000" dirty="0"/>
              <a:t>Data includes those with a closed death record where the cause of death was due to alcohol or drug poisoning/intoxication. Does not include out of county residents who had died in San Diego County limits.</a:t>
            </a:r>
          </a:p>
          <a:p>
            <a:r>
              <a:rPr lang="en-US" sz="1000" dirty="0"/>
              <a:t>Source: County of San Diego, Department of the Medical Examiner, Death Records (2023).</a:t>
            </a:r>
          </a:p>
        </p:txBody>
      </p:sp>
      <p:sp>
        <p:nvSpPr>
          <p:cNvPr id="15" name="TextBox 14">
            <a:extLst>
              <a:ext uri="{FF2B5EF4-FFF2-40B4-BE49-F238E27FC236}">
                <a16:creationId xmlns:a16="http://schemas.microsoft.com/office/drawing/2014/main" id="{629BDC1A-5912-ED6A-D831-5DAB0419F681}"/>
              </a:ext>
            </a:extLst>
          </p:cNvPr>
          <p:cNvSpPr txBox="1"/>
          <p:nvPr/>
        </p:nvSpPr>
        <p:spPr>
          <a:xfrm>
            <a:off x="674181" y="5252139"/>
            <a:ext cx="11049215" cy="1010533"/>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2023, </a:t>
            </a:r>
            <a:r>
              <a:rPr lang="en-US" sz="1400" dirty="0">
                <a:latin typeface="Helvetica" panose="020B0604020202020204" pitchFamily="34" charset="0"/>
                <a:cs typeface="Helvetica" panose="020B0604020202020204" pitchFamily="34" charset="0"/>
              </a:rPr>
              <a:t>the rate of death due to </a:t>
            </a:r>
            <a:r>
              <a:rPr lang="en-US" sz="1400" b="1" dirty="0">
                <a:latin typeface="Helvetica" panose="020B0604020202020204" pitchFamily="34" charset="0"/>
                <a:cs typeface="Helvetica" panose="020B0604020202020204" pitchFamily="34" charset="0"/>
              </a:rPr>
              <a:t>poisoning of alcohol only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non-Hispanic White </a:t>
            </a:r>
            <a:r>
              <a:rPr lang="en-US" sz="1400" dirty="0">
                <a:latin typeface="Helvetica" panose="020B0604020202020204" pitchFamily="34" charset="0"/>
                <a:cs typeface="Helvetica" panose="020B0604020202020204" pitchFamily="34" charset="0"/>
              </a:rPr>
              <a:t>residents.</a:t>
            </a:r>
          </a:p>
          <a:p>
            <a:pPr marL="742950" lvl="1" indent="-285750">
              <a:spcBef>
                <a:spcPts val="500"/>
              </a:spcBef>
              <a:buFont typeface="Arial" panose="020B0604020202020204" pitchFamily="34" charset="0"/>
              <a:buChar char="•"/>
            </a:pPr>
            <a:r>
              <a:rPr lang="en-US" sz="1400" dirty="0">
                <a:latin typeface="Helvetica" panose="020B0604020202020204" pitchFamily="34" charset="0"/>
                <a:cs typeface="Helvetica" panose="020B0604020202020204" pitchFamily="34" charset="0"/>
              </a:rPr>
              <a:t>Additionally, the rate of death due to </a:t>
            </a:r>
            <a:r>
              <a:rPr lang="en-US" sz="1400" b="1" dirty="0">
                <a:latin typeface="Helvetica" panose="020B0604020202020204" pitchFamily="34" charset="0"/>
                <a:cs typeface="Helvetica" panose="020B0604020202020204" pitchFamily="34" charset="0"/>
              </a:rPr>
              <a:t>poisoning of alcohol and other drugs</a:t>
            </a:r>
            <a:r>
              <a:rPr lang="en-US" sz="1400" dirty="0">
                <a:latin typeface="Helvetica" panose="020B0604020202020204" pitchFamily="34" charset="0"/>
                <a:cs typeface="Helvetica" panose="020B0604020202020204" pitchFamily="34" charset="0"/>
              </a:rPr>
              <a:t> was </a:t>
            </a:r>
            <a:r>
              <a:rPr lang="en-US" sz="1400" b="1" dirty="0">
                <a:latin typeface="Helvetica" panose="020B0604020202020204" pitchFamily="34" charset="0"/>
                <a:cs typeface="Helvetica" panose="020B0604020202020204" pitchFamily="34" charset="0"/>
              </a:rPr>
              <a:t>highest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non-Hispanic Black </a:t>
            </a:r>
            <a:r>
              <a:rPr lang="en-US" sz="1400" dirty="0">
                <a:latin typeface="Helvetica" panose="020B0604020202020204" pitchFamily="34" charset="0"/>
                <a:cs typeface="Helvetica" panose="020B0604020202020204" pitchFamily="34" charset="0"/>
              </a:rPr>
              <a:t>residents</a:t>
            </a:r>
            <a:r>
              <a:rPr lang="en-US" sz="1400" b="1" dirty="0">
                <a:latin typeface="Helvetica" panose="020B0604020202020204" pitchFamily="34" charset="0"/>
                <a:cs typeface="Helvetica" panose="020B0604020202020204" pitchFamily="34" charset="0"/>
              </a:rPr>
              <a:t>.</a:t>
            </a:r>
          </a:p>
          <a:p>
            <a:pPr marL="285750" indent="-285750">
              <a:spcBef>
                <a:spcPts val="500"/>
              </a:spcBef>
              <a:buFont typeface="Arial" panose="020B0604020202020204" pitchFamily="34" charset="0"/>
              <a:buChar char="•"/>
            </a:pPr>
            <a:endParaRPr lang="en-US" sz="1400" baseline="30000" dirty="0">
              <a:latin typeface="Helvetica" panose="020B0604020202020204" pitchFamily="34" charset="0"/>
              <a:cs typeface="Helvetica" panose="020B0604020202020204" pitchFamily="34" charset="0"/>
            </a:endParaRPr>
          </a:p>
        </p:txBody>
      </p:sp>
      <p:sp>
        <p:nvSpPr>
          <p:cNvPr id="17" name="Title 1">
            <a:extLst>
              <a:ext uri="{FF2B5EF4-FFF2-40B4-BE49-F238E27FC236}">
                <a16:creationId xmlns:a16="http://schemas.microsoft.com/office/drawing/2014/main" id="{02931BDE-7089-B941-A977-C370DB33BCF3}"/>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 Alcohol</a:t>
            </a:r>
            <a:r>
              <a:rPr lang="en-US" sz="2800" dirty="0">
                <a:solidFill>
                  <a:prstClr val="white"/>
                </a:solidFill>
                <a:latin typeface="Verdana" panose="020B0604030504040204" pitchFamily="34" charset="0"/>
                <a:ea typeface="Verdana" panose="020B0604030504040204" pitchFamily="34" charset="0"/>
              </a:rPr>
              <a:t> poisoning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prstClr val="white"/>
                </a:solidFill>
                <a:latin typeface="Verdana" panose="020B0604030504040204" pitchFamily="34" charset="0"/>
                <a:ea typeface="Verdana" panose="020B0604030504040204" pitchFamily="34" charset="0"/>
              </a:rPr>
              <a:t>by Race/Ethnicity and HHSA Region</a:t>
            </a:r>
            <a:endPar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sp>
        <p:nvSpPr>
          <p:cNvPr id="5" name="TextBox 1">
            <a:extLst>
              <a:ext uri="{FF2B5EF4-FFF2-40B4-BE49-F238E27FC236}">
                <a16:creationId xmlns:a16="http://schemas.microsoft.com/office/drawing/2014/main" id="{F2BC7B1F-9FC1-5F03-B1A5-4EB92D2808CD}"/>
              </a:ext>
            </a:extLst>
          </p:cNvPr>
          <p:cNvSpPr txBox="1"/>
          <p:nvPr/>
        </p:nvSpPr>
        <p:spPr>
          <a:xfrm>
            <a:off x="3280680" y="4191200"/>
            <a:ext cx="366661" cy="30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chemeClr val="accent2"/>
                </a:solidFill>
              </a:rPr>
              <a:t>*</a:t>
            </a:r>
          </a:p>
        </p:txBody>
      </p:sp>
      <p:sp>
        <p:nvSpPr>
          <p:cNvPr id="6" name="TextBox 1">
            <a:extLst>
              <a:ext uri="{FF2B5EF4-FFF2-40B4-BE49-F238E27FC236}">
                <a16:creationId xmlns:a16="http://schemas.microsoft.com/office/drawing/2014/main" id="{73EB43A4-B83C-0781-8990-09BEAD3D3803}"/>
              </a:ext>
            </a:extLst>
          </p:cNvPr>
          <p:cNvSpPr txBox="1"/>
          <p:nvPr/>
        </p:nvSpPr>
        <p:spPr>
          <a:xfrm>
            <a:off x="3918141" y="4190726"/>
            <a:ext cx="366661" cy="30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chemeClr val="accent2"/>
                </a:solidFill>
              </a:rPr>
              <a:t>*</a:t>
            </a:r>
          </a:p>
        </p:txBody>
      </p:sp>
      <p:sp>
        <p:nvSpPr>
          <p:cNvPr id="10" name="TextBox 1">
            <a:extLst>
              <a:ext uri="{FF2B5EF4-FFF2-40B4-BE49-F238E27FC236}">
                <a16:creationId xmlns:a16="http://schemas.microsoft.com/office/drawing/2014/main" id="{C41CE5AB-1309-DE09-1CA8-5921BA4A803E}"/>
              </a:ext>
            </a:extLst>
          </p:cNvPr>
          <p:cNvSpPr txBox="1"/>
          <p:nvPr/>
        </p:nvSpPr>
        <p:spPr>
          <a:xfrm>
            <a:off x="4555602" y="4191200"/>
            <a:ext cx="366661" cy="30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chemeClr val="accent2"/>
                </a:solidFill>
              </a:rPr>
              <a:t>*</a:t>
            </a:r>
          </a:p>
        </p:txBody>
      </p:sp>
      <p:sp>
        <p:nvSpPr>
          <p:cNvPr id="11" name="TextBox 1">
            <a:extLst>
              <a:ext uri="{FF2B5EF4-FFF2-40B4-BE49-F238E27FC236}">
                <a16:creationId xmlns:a16="http://schemas.microsoft.com/office/drawing/2014/main" id="{2859B411-BF66-D08D-39BC-83FA269F1BF2}"/>
              </a:ext>
            </a:extLst>
          </p:cNvPr>
          <p:cNvSpPr txBox="1"/>
          <p:nvPr/>
        </p:nvSpPr>
        <p:spPr>
          <a:xfrm>
            <a:off x="7723869" y="4144053"/>
            <a:ext cx="366661" cy="30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chemeClr val="accent2"/>
                </a:solidFill>
              </a:rPr>
              <a:t>*</a:t>
            </a:r>
          </a:p>
        </p:txBody>
      </p:sp>
      <p:sp>
        <p:nvSpPr>
          <p:cNvPr id="18" name="TextBox 1">
            <a:extLst>
              <a:ext uri="{FF2B5EF4-FFF2-40B4-BE49-F238E27FC236}">
                <a16:creationId xmlns:a16="http://schemas.microsoft.com/office/drawing/2014/main" id="{991BBED8-8FBB-C8BC-78FB-42CA2CBF8900}"/>
              </a:ext>
            </a:extLst>
          </p:cNvPr>
          <p:cNvSpPr txBox="1"/>
          <p:nvPr/>
        </p:nvSpPr>
        <p:spPr>
          <a:xfrm>
            <a:off x="8407803" y="4144053"/>
            <a:ext cx="366661" cy="30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a:solidFill>
                  <a:schemeClr val="accent2"/>
                </a:solidFill>
              </a:rPr>
              <a:t>*</a:t>
            </a:r>
          </a:p>
        </p:txBody>
      </p:sp>
    </p:spTree>
    <p:extLst>
      <p:ext uri="{BB962C8B-B14F-4D97-AF65-F5344CB8AC3E}">
        <p14:creationId xmlns:p14="http://schemas.microsoft.com/office/powerpoint/2010/main" val="1700070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324E7-1FBC-86E1-A702-E49A4F7A44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465B8-3E8C-3492-CC5A-6C61ADFE21E5}"/>
              </a:ext>
            </a:extLst>
          </p:cNvPr>
          <p:cNvSpPr>
            <a:spLocks noGrp="1"/>
          </p:cNvSpPr>
          <p:nvPr>
            <p:ph type="title"/>
          </p:nvPr>
        </p:nvSpPr>
        <p:spPr>
          <a:xfrm>
            <a:off x="214604" y="-19080"/>
            <a:ext cx="11073882" cy="1325563"/>
          </a:xfrm>
        </p:spPr>
        <p:txBody>
          <a:bodyPr>
            <a:normAutofit/>
          </a:bodyPr>
          <a:lstStyle/>
          <a:p>
            <a:r>
              <a:rPr lang="en-US" sz="2800">
                <a:latin typeface="Verdana Pro Black" panose="020B0A04030504040204" pitchFamily="34" charset="0"/>
              </a:rPr>
              <a:t>Crisis Stabilization Unit (32 pt) (Placeholder)</a:t>
            </a:r>
            <a:endParaRPr lang="en-US" sz="2800"/>
          </a:p>
        </p:txBody>
      </p:sp>
      <p:grpSp>
        <p:nvGrpSpPr>
          <p:cNvPr id="8" name="Group 7">
            <a:extLst>
              <a:ext uri="{FF2B5EF4-FFF2-40B4-BE49-F238E27FC236}">
                <a16:creationId xmlns:a16="http://schemas.microsoft.com/office/drawing/2014/main" id="{7346D569-1835-6448-771F-BE964BA52D5B}"/>
              </a:ext>
            </a:extLst>
          </p:cNvPr>
          <p:cNvGrpSpPr/>
          <p:nvPr/>
        </p:nvGrpSpPr>
        <p:grpSpPr>
          <a:xfrm>
            <a:off x="0" y="3953"/>
            <a:ext cx="12192000" cy="1367770"/>
            <a:chOff x="0" y="12805"/>
            <a:chExt cx="12192000" cy="1367770"/>
          </a:xfrm>
        </p:grpSpPr>
        <p:sp>
          <p:nvSpPr>
            <p:cNvPr id="4" name="Wave 3">
              <a:extLst>
                <a:ext uri="{FF2B5EF4-FFF2-40B4-BE49-F238E27FC236}">
                  <a16:creationId xmlns:a16="http://schemas.microsoft.com/office/drawing/2014/main" id="{032D0CE8-4334-32CC-23D3-844FE3D2D853}"/>
                </a:ext>
              </a:extLst>
            </p:cNvPr>
            <p:cNvSpPr/>
            <p:nvPr/>
          </p:nvSpPr>
          <p:spPr>
            <a:xfrm>
              <a:off x="0" y="311614"/>
              <a:ext cx="12192000" cy="1068961"/>
            </a:xfrm>
            <a:prstGeom prst="wave">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66BE688-7C48-9FB6-4FF6-C3F8B5D62E07}"/>
                </a:ext>
              </a:extLst>
            </p:cNvPr>
            <p:cNvSpPr/>
            <p:nvPr/>
          </p:nvSpPr>
          <p:spPr>
            <a:xfrm>
              <a:off x="0" y="12805"/>
              <a:ext cx="12192000" cy="630086"/>
            </a:xfrm>
            <a:prstGeom prst="rect">
              <a:avLst/>
            </a:prstGeom>
            <a:solidFill>
              <a:srgbClr val="C9D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9" name="Picture 8" descr="Shape&#10;&#10;Description automatically generated">
            <a:extLst>
              <a:ext uri="{FF2B5EF4-FFF2-40B4-BE49-F238E27FC236}">
                <a16:creationId xmlns:a16="http://schemas.microsoft.com/office/drawing/2014/main" id="{12EC6194-B78C-F120-1115-D2AE909C2494}"/>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graphicFrame>
        <p:nvGraphicFramePr>
          <p:cNvPr id="12" name="Chart 11">
            <a:extLst>
              <a:ext uri="{FF2B5EF4-FFF2-40B4-BE49-F238E27FC236}">
                <a16:creationId xmlns:a16="http://schemas.microsoft.com/office/drawing/2014/main" id="{A3BA80D1-787A-946E-7C0A-0D7CE489B113}"/>
              </a:ext>
            </a:extLst>
          </p:cNvPr>
          <p:cNvGraphicFramePr>
            <a:graphicFrameLocks/>
          </p:cNvGraphicFramePr>
          <p:nvPr>
            <p:extLst>
              <p:ext uri="{D42A27DB-BD31-4B8C-83A1-F6EECF244321}">
                <p14:modId xmlns:p14="http://schemas.microsoft.com/office/powerpoint/2010/main" val="2800438042"/>
              </p:ext>
            </p:extLst>
          </p:nvPr>
        </p:nvGraphicFramePr>
        <p:xfrm>
          <a:off x="899172" y="1393254"/>
          <a:ext cx="10048775" cy="3616837"/>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0E1CB998-E263-D9AB-CBC2-9B935C74A199}"/>
              </a:ext>
            </a:extLst>
          </p:cNvPr>
          <p:cNvSpPr txBox="1"/>
          <p:nvPr/>
        </p:nvSpPr>
        <p:spPr>
          <a:xfrm>
            <a:off x="0" y="6146161"/>
            <a:ext cx="10048775" cy="707886"/>
          </a:xfrm>
          <a:prstGeom prst="rect">
            <a:avLst/>
          </a:prstGeom>
          <a:noFill/>
        </p:spPr>
        <p:txBody>
          <a:bodyPr wrap="square">
            <a:spAutoFit/>
          </a:bodyPr>
          <a:lstStyle/>
          <a:p>
            <a:r>
              <a:rPr lang="en-US" sz="1000" dirty="0"/>
              <a:t>*Rates are suppressed for &lt;11 deaths</a:t>
            </a:r>
          </a:p>
          <a:p>
            <a:r>
              <a:rPr lang="en-US" sz="1000" dirty="0"/>
              <a:t>Data includes those with a closed death record where the cause of death was due to alcohol or drug poisoning/intoxication. Does not include out of county residents who had died in San Diego County limits.</a:t>
            </a:r>
          </a:p>
          <a:p>
            <a:r>
              <a:rPr lang="en-US" sz="1000" dirty="0"/>
              <a:t>Source: County of San Diego, Department of the Medical Examiner, Death Records (2023).</a:t>
            </a:r>
          </a:p>
        </p:txBody>
      </p:sp>
      <p:sp>
        <p:nvSpPr>
          <p:cNvPr id="16" name="TextBox 15">
            <a:extLst>
              <a:ext uri="{FF2B5EF4-FFF2-40B4-BE49-F238E27FC236}">
                <a16:creationId xmlns:a16="http://schemas.microsoft.com/office/drawing/2014/main" id="{E018E7AA-09C5-FD9A-B5CA-C65480AFF0F4}"/>
              </a:ext>
            </a:extLst>
          </p:cNvPr>
          <p:cNvSpPr txBox="1"/>
          <p:nvPr/>
        </p:nvSpPr>
        <p:spPr>
          <a:xfrm>
            <a:off x="899172" y="5256498"/>
            <a:ext cx="10523813" cy="307777"/>
          </a:xfrm>
          <a:prstGeom prst="rect">
            <a:avLst/>
          </a:prstGeom>
          <a:noFill/>
        </p:spPr>
        <p:txBody>
          <a:bodyPr wrap="square">
            <a:spAutoFit/>
          </a:bodyPr>
          <a:lstStyle/>
          <a:p>
            <a:pPr marL="285750" indent="-285750">
              <a:spcBef>
                <a:spcPts val="500"/>
              </a:spcBef>
              <a:buFont typeface="Arial" panose="020B0604020202020204" pitchFamily="34" charset="0"/>
              <a:buChar char="•"/>
            </a:pPr>
            <a:r>
              <a:rPr lang="en-US" sz="1400" dirty="0"/>
              <a:t>In</a:t>
            </a:r>
            <a:r>
              <a:rPr lang="en-US" sz="1400" b="1" dirty="0"/>
              <a:t> 2023,</a:t>
            </a:r>
            <a:r>
              <a:rPr lang="en-US" sz="1400" dirty="0"/>
              <a:t> </a:t>
            </a:r>
            <a:r>
              <a:rPr lang="en-US" sz="1400" b="1" dirty="0"/>
              <a:t>Central Region </a:t>
            </a:r>
            <a:r>
              <a:rPr lang="en-US" sz="1400" dirty="0"/>
              <a:t>residents had the highest rate of </a:t>
            </a:r>
            <a:r>
              <a:rPr lang="en-US" sz="1400" b="1" dirty="0"/>
              <a:t>death</a:t>
            </a:r>
            <a:r>
              <a:rPr lang="en-US" sz="1400" dirty="0"/>
              <a:t> due to </a:t>
            </a:r>
            <a:r>
              <a:rPr lang="en-US" sz="1400" b="1" dirty="0"/>
              <a:t>alcohol and other drugs </a:t>
            </a:r>
            <a:r>
              <a:rPr lang="en-US" sz="1400" dirty="0"/>
              <a:t>compared to all other regions.</a:t>
            </a:r>
          </a:p>
        </p:txBody>
      </p:sp>
      <p:sp>
        <p:nvSpPr>
          <p:cNvPr id="17" name="Title 1">
            <a:extLst>
              <a:ext uri="{FF2B5EF4-FFF2-40B4-BE49-F238E27FC236}">
                <a16:creationId xmlns:a16="http://schemas.microsoft.com/office/drawing/2014/main" id="{A4D90B75-9D04-18DF-3ECA-718417053118}"/>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Deaths:</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 Alcohol</a:t>
            </a:r>
            <a:r>
              <a:rPr lang="en-US" sz="2800" dirty="0">
                <a:solidFill>
                  <a:prstClr val="white"/>
                </a:solidFill>
                <a:latin typeface="Verdana" panose="020B0604030504040204" pitchFamily="34" charset="0"/>
                <a:ea typeface="Verdana" panose="020B0604030504040204" pitchFamily="34" charset="0"/>
              </a:rPr>
              <a:t> Poisoning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prstClr val="white"/>
                </a:solidFill>
                <a:latin typeface="Verdana" panose="020B0604030504040204" pitchFamily="34" charset="0"/>
                <a:ea typeface="Verdana" panose="020B0604030504040204" pitchFamily="34" charset="0"/>
              </a:rPr>
              <a:t>by Race/Ethnicity and HHSA Region</a:t>
            </a:r>
            <a:endPar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6DD99139-D20B-449C-8D10-7C7F44BDA503}"/>
              </a:ext>
            </a:extLst>
          </p:cNvPr>
          <p:cNvPicPr>
            <a:picLocks noChangeAspect="1"/>
          </p:cNvPicPr>
          <p:nvPr/>
        </p:nvPicPr>
        <p:blipFill>
          <a:blip r:embed="rId4"/>
          <a:stretch>
            <a:fillRect/>
          </a:stretch>
        </p:blipFill>
        <p:spPr>
          <a:xfrm>
            <a:off x="8099202" y="161443"/>
            <a:ext cx="3804234" cy="890093"/>
          </a:xfrm>
          <a:prstGeom prst="rect">
            <a:avLst/>
          </a:prstGeom>
        </p:spPr>
      </p:pic>
    </p:spTree>
    <p:extLst>
      <p:ext uri="{BB962C8B-B14F-4D97-AF65-F5344CB8AC3E}">
        <p14:creationId xmlns:p14="http://schemas.microsoft.com/office/powerpoint/2010/main" val="3030066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E8DBE-D407-19B4-743F-660986B7034E}"/>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64166251-9E64-45E2-7C1F-5B4D9D32262B}"/>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333FD591-55F3-CAAC-761D-BAFB6ACDE021}"/>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36E10513-A378-871A-D04C-766696600918}"/>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D7816982-7F7D-06BB-CD45-F9854F38792B}"/>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91E6DB6B-BA38-A686-FC40-FFC80E952280}"/>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BB918FCD-1F69-74D4-2565-2C0F558944E6}"/>
              </a:ext>
            </a:extLst>
          </p:cNvPr>
          <p:cNvSpPr txBox="1">
            <a:spLocks/>
          </p:cNvSpPr>
          <p:nvPr/>
        </p:nvSpPr>
        <p:spPr>
          <a:xfrm>
            <a:off x="1695872" y="1668038"/>
            <a:ext cx="9204571"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D9E71D8D-0D37-2706-AFF4-5DC7B242DA26}"/>
              </a:ext>
            </a:extLst>
          </p:cNvPr>
          <p:cNvSpPr/>
          <p:nvPr/>
        </p:nvSpPr>
        <p:spPr>
          <a:xfrm>
            <a:off x="1143223" y="5101138"/>
            <a:ext cx="6892323"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9A91CA97-D61C-4A0D-AF96-8D74F8AC0A40}"/>
              </a:ext>
            </a:extLst>
          </p:cNvPr>
          <p:cNvGrpSpPr/>
          <p:nvPr/>
        </p:nvGrpSpPr>
        <p:grpSpPr>
          <a:xfrm>
            <a:off x="8035546" y="158580"/>
            <a:ext cx="3808059" cy="895820"/>
            <a:chOff x="6795630" y="-15926"/>
            <a:chExt cx="4927766" cy="1329132"/>
          </a:xfrm>
        </p:grpSpPr>
        <p:pic>
          <p:nvPicPr>
            <p:cNvPr id="14" name="Picture 13" descr="A black and white logo&#10;&#10;Description automatically generated">
              <a:extLst>
                <a:ext uri="{FF2B5EF4-FFF2-40B4-BE49-F238E27FC236}">
                  <a16:creationId xmlns:a16="http://schemas.microsoft.com/office/drawing/2014/main" id="{213647B0-94D5-474B-A1AF-FABBD307A1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860" y="141725"/>
              <a:ext cx="2454536" cy="1013830"/>
            </a:xfrm>
            <a:prstGeom prst="rect">
              <a:avLst/>
            </a:prstGeom>
          </p:spPr>
        </p:pic>
        <p:pic>
          <p:nvPicPr>
            <p:cNvPr id="15" name="Picture 14">
              <a:extLst>
                <a:ext uri="{FF2B5EF4-FFF2-40B4-BE49-F238E27FC236}">
                  <a16:creationId xmlns:a16="http://schemas.microsoft.com/office/drawing/2014/main" id="{2730E37C-5F14-4114-AC84-37CF1CD384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5630" y="-15926"/>
              <a:ext cx="2607144" cy="1329132"/>
            </a:xfrm>
            <a:prstGeom prst="rect">
              <a:avLst/>
            </a:prstGeom>
          </p:spPr>
        </p:pic>
      </p:grpSp>
    </p:spTree>
    <p:extLst>
      <p:ext uri="{BB962C8B-B14F-4D97-AF65-F5344CB8AC3E}">
        <p14:creationId xmlns:p14="http://schemas.microsoft.com/office/powerpoint/2010/main" val="11912480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A7689-5453-0EA2-7E37-C46AE95F2A89}"/>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E814402C-F51C-7659-B3FC-965FD59FC57C}"/>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AE31A590-D6B8-4588-828E-BBB8387228F0}"/>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EF9BA218-E38B-B10C-20F4-0C52565E79A2}"/>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6ED37765-D6C8-6290-AC3D-E69B1129A637}"/>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8" name="Content Placeholder 7">
            <a:extLst>
              <a:ext uri="{FF2B5EF4-FFF2-40B4-BE49-F238E27FC236}">
                <a16:creationId xmlns:a16="http://schemas.microsoft.com/office/drawing/2014/main" id="{843ACF73-511D-E15D-176B-023DD150A788}"/>
              </a:ext>
            </a:extLst>
          </p:cNvPr>
          <p:cNvSpPr>
            <a:spLocks noGrp="1"/>
          </p:cNvSpPr>
          <p:nvPr>
            <p:ph idx="1"/>
          </p:nvPr>
        </p:nvSpPr>
        <p:spPr>
          <a:xfrm>
            <a:off x="261257" y="1400030"/>
            <a:ext cx="11476128" cy="4838755"/>
          </a:xfrm>
        </p:spPr>
        <p:txBody>
          <a:bodyPr>
            <a:noAutofit/>
          </a:bodyPr>
          <a:lstStyle/>
          <a:p>
            <a:pPr>
              <a:lnSpc>
                <a:spcPct val="120000"/>
              </a:lnSpc>
            </a:pPr>
            <a:r>
              <a:rPr lang="en-US" sz="1300" dirty="0">
                <a:latin typeface="Helvetica" panose="020B0604020202020204" pitchFamily="34" charset="0"/>
                <a:cs typeface="Helvetica" panose="020B0604020202020204" pitchFamily="34" charset="0"/>
              </a:rPr>
              <a:t>In </a:t>
            </a:r>
            <a:r>
              <a:rPr lang="en-US" sz="1300" b="1" dirty="0">
                <a:latin typeface="Helvetica" panose="020B0604020202020204" pitchFamily="34" charset="0"/>
                <a:cs typeface="Helvetica" panose="020B0604020202020204" pitchFamily="34" charset="0"/>
              </a:rPr>
              <a:t>San Diego County</a:t>
            </a:r>
            <a:r>
              <a:rPr lang="en-US" sz="1300" dirty="0">
                <a:latin typeface="Helvetica" panose="020B0604020202020204" pitchFamily="34" charset="0"/>
                <a:cs typeface="Helvetica" panose="020B0604020202020204" pitchFamily="34" charset="0"/>
              </a:rPr>
              <a:t>, the percent of</a:t>
            </a:r>
            <a:r>
              <a:rPr lang="en-US" sz="1300" b="1" dirty="0">
                <a:latin typeface="Helvetica" panose="020B0604020202020204" pitchFamily="34" charset="0"/>
                <a:cs typeface="Helvetica" panose="020B0604020202020204" pitchFamily="34" charset="0"/>
              </a:rPr>
              <a:t> adults </a:t>
            </a:r>
            <a:r>
              <a:rPr lang="en-US" sz="1300" dirty="0">
                <a:latin typeface="Helvetica" panose="020B0604020202020204" pitchFamily="34" charset="0"/>
                <a:cs typeface="Helvetica" panose="020B0604020202020204" pitchFamily="34" charset="0"/>
              </a:rPr>
              <a:t>who reported </a:t>
            </a:r>
            <a:r>
              <a:rPr lang="en-US" sz="1300" b="1" dirty="0">
                <a:latin typeface="Helvetica" panose="020B0604020202020204" pitchFamily="34" charset="0"/>
                <a:cs typeface="Helvetica" panose="020B0604020202020204" pitchFamily="34" charset="0"/>
              </a:rPr>
              <a:t>binge drinking in the past month </a:t>
            </a:r>
            <a:r>
              <a:rPr lang="en-US" sz="1300" dirty="0">
                <a:latin typeface="Helvetica" panose="020B0604020202020204" pitchFamily="34" charset="0"/>
                <a:cs typeface="Helvetica" panose="020B0604020202020204" pitchFamily="34" charset="0"/>
              </a:rPr>
              <a:t>(20%) was </a:t>
            </a:r>
            <a:r>
              <a:rPr lang="en-US" sz="1300" b="1" dirty="0">
                <a:latin typeface="Helvetica" panose="020B0604020202020204" pitchFamily="34" charset="0"/>
                <a:cs typeface="Helvetica" panose="020B0604020202020204" pitchFamily="34" charset="0"/>
              </a:rPr>
              <a:t>higher</a:t>
            </a:r>
            <a:r>
              <a:rPr lang="en-US" sz="1300" dirty="0">
                <a:latin typeface="Helvetica" panose="020B0604020202020204" pitchFamily="34" charset="0"/>
                <a:cs typeface="Helvetica" panose="020B0604020202020204" pitchFamily="34" charset="0"/>
              </a:rPr>
              <a:t> than the state level (18%) (California). </a:t>
            </a:r>
          </a:p>
          <a:p>
            <a:pPr>
              <a:lnSpc>
                <a:spcPct val="120000"/>
              </a:lnSpc>
            </a:pPr>
            <a:r>
              <a:rPr lang="en-US" sz="1300" dirty="0">
                <a:latin typeface="Helvetica" panose="020B0604020202020204" pitchFamily="34" charset="0"/>
                <a:cs typeface="Helvetica" panose="020B0604020202020204" pitchFamily="34" charset="0"/>
              </a:rPr>
              <a:t>According to the </a:t>
            </a:r>
            <a:r>
              <a:rPr lang="en-US" sz="1300" b="1" dirty="0">
                <a:latin typeface="Helvetica" panose="020B0604020202020204" pitchFamily="34" charset="0"/>
                <a:cs typeface="Helvetica" panose="020B0604020202020204" pitchFamily="34" charset="0"/>
              </a:rPr>
              <a:t>CA Health Interview Survey </a:t>
            </a:r>
            <a:r>
              <a:rPr lang="en-US" sz="1300" dirty="0">
                <a:latin typeface="Helvetica" panose="020B0604020202020204" pitchFamily="34" charset="0"/>
                <a:cs typeface="Helvetica" panose="020B0604020202020204" pitchFamily="34" charset="0"/>
              </a:rPr>
              <a:t>(2019-2023):</a:t>
            </a:r>
          </a:p>
          <a:p>
            <a:pPr lvl="1">
              <a:lnSpc>
                <a:spcPct val="120000"/>
              </a:lnSpc>
            </a:pPr>
            <a:r>
              <a:rPr lang="en-US" sz="1300" dirty="0">
                <a:latin typeface="Helvetica" panose="020B0604020202020204" pitchFamily="34" charset="0"/>
                <a:cs typeface="Helvetica" panose="020B0604020202020204" pitchFamily="34" charset="0"/>
              </a:rPr>
              <a:t>The percent </a:t>
            </a:r>
            <a:r>
              <a:rPr lang="en-US" sz="1300" b="1" dirty="0">
                <a:latin typeface="Helvetica" panose="020B0604020202020204" pitchFamily="34" charset="0"/>
                <a:cs typeface="Helvetica" panose="020B0604020202020204" pitchFamily="34" charset="0"/>
              </a:rPr>
              <a:t>of teens </a:t>
            </a:r>
            <a:r>
              <a:rPr lang="en-US" sz="1300" dirty="0">
                <a:latin typeface="Helvetica" panose="020B0604020202020204" pitchFamily="34" charset="0"/>
                <a:cs typeface="Helvetica" panose="020B0604020202020204" pitchFamily="34" charset="0"/>
              </a:rPr>
              <a:t>who have </a:t>
            </a:r>
            <a:r>
              <a:rPr lang="en-US" sz="1300" b="1" dirty="0">
                <a:latin typeface="Helvetica" panose="020B0604020202020204" pitchFamily="34" charset="0"/>
                <a:cs typeface="Helvetica" panose="020B0604020202020204" pitchFamily="34" charset="0"/>
              </a:rPr>
              <a:t>ever drank alcohol </a:t>
            </a:r>
            <a:r>
              <a:rPr lang="en-US" sz="1300" dirty="0">
                <a:latin typeface="Helvetica" panose="020B0604020202020204" pitchFamily="34" charset="0"/>
                <a:cs typeface="Helvetica" panose="020B0604020202020204" pitchFamily="34" charset="0"/>
              </a:rPr>
              <a:t>has</a:t>
            </a:r>
            <a:r>
              <a:rPr lang="en-US" sz="1300" b="1" dirty="0">
                <a:latin typeface="Helvetica" panose="020B0604020202020204" pitchFamily="34" charset="0"/>
                <a:cs typeface="Helvetica" panose="020B0604020202020204" pitchFamily="34" charset="0"/>
              </a:rPr>
              <a:t> decreased </a:t>
            </a:r>
            <a:r>
              <a:rPr lang="en-US" sz="1300" dirty="0">
                <a:latin typeface="Helvetica" panose="020B0604020202020204" pitchFamily="34" charset="0"/>
                <a:cs typeface="Helvetica" panose="020B0604020202020204" pitchFamily="34" charset="0"/>
              </a:rPr>
              <a:t>in both San Diego County and California.</a:t>
            </a:r>
          </a:p>
          <a:p>
            <a:pPr lvl="2">
              <a:lnSpc>
                <a:spcPct val="120000"/>
              </a:lnSpc>
            </a:pPr>
            <a:r>
              <a:rPr lang="en-US" sz="1300" dirty="0">
                <a:latin typeface="Helvetica" panose="020B0604020202020204" pitchFamily="34" charset="0"/>
                <a:cs typeface="Helvetica" panose="020B0604020202020204" pitchFamily="34" charset="0"/>
              </a:rPr>
              <a:t>However, more </a:t>
            </a:r>
            <a:r>
              <a:rPr lang="en-US" sz="1300" b="1" dirty="0">
                <a:latin typeface="Helvetica" panose="020B0604020202020204" pitchFamily="34" charset="0"/>
                <a:cs typeface="Helvetica" panose="020B0604020202020204" pitchFamily="34" charset="0"/>
              </a:rPr>
              <a:t>recent trends </a:t>
            </a:r>
            <a:r>
              <a:rPr lang="en-US" sz="1300" dirty="0">
                <a:latin typeface="Helvetica" panose="020B0604020202020204" pitchFamily="34" charset="0"/>
                <a:cs typeface="Helvetica" panose="020B0604020202020204" pitchFamily="34" charset="0"/>
              </a:rPr>
              <a:t>show an </a:t>
            </a:r>
            <a:r>
              <a:rPr lang="en-US" sz="1300" b="1" dirty="0">
                <a:latin typeface="Helvetica" panose="020B0604020202020204" pitchFamily="34" charset="0"/>
                <a:cs typeface="Helvetica" panose="020B0604020202020204" pitchFamily="34" charset="0"/>
              </a:rPr>
              <a:t>increase</a:t>
            </a:r>
            <a:r>
              <a:rPr lang="en-US" sz="1300" dirty="0">
                <a:latin typeface="Helvetica" panose="020B0604020202020204" pitchFamily="34" charset="0"/>
                <a:cs typeface="Helvetica" panose="020B0604020202020204" pitchFamily="34" charset="0"/>
              </a:rPr>
              <a:t> in</a:t>
            </a:r>
            <a:r>
              <a:rPr lang="en-US" sz="1300" b="1" dirty="0">
                <a:latin typeface="Helvetica" panose="020B0604020202020204" pitchFamily="34" charset="0"/>
                <a:cs typeface="Helvetica" panose="020B0604020202020204" pitchFamily="34" charset="0"/>
              </a:rPr>
              <a:t> </a:t>
            </a:r>
            <a:r>
              <a:rPr lang="en-US" sz="1300" dirty="0">
                <a:latin typeface="Helvetica" panose="020B0604020202020204" pitchFamily="34" charset="0"/>
                <a:cs typeface="Helvetica" panose="020B0604020202020204" pitchFamily="34" charset="0"/>
              </a:rPr>
              <a:t>2021-2022 in San Diego County.</a:t>
            </a:r>
          </a:p>
          <a:p>
            <a:pPr lvl="1">
              <a:lnSpc>
                <a:spcPct val="120000"/>
              </a:lnSpc>
            </a:pPr>
            <a:r>
              <a:rPr lang="en-US" sz="1300" dirty="0">
                <a:latin typeface="Helvetica" panose="020B0604020202020204" pitchFamily="34" charset="0"/>
                <a:cs typeface="Helvetica" panose="020B0604020202020204" pitchFamily="34" charset="0"/>
              </a:rPr>
              <a:t>The percent of</a:t>
            </a:r>
            <a:r>
              <a:rPr lang="en-US" sz="1300" b="1" dirty="0">
                <a:latin typeface="Helvetica" panose="020B0604020202020204" pitchFamily="34" charset="0"/>
                <a:cs typeface="Helvetica" panose="020B0604020202020204" pitchFamily="34" charset="0"/>
              </a:rPr>
              <a:t> teens </a:t>
            </a:r>
            <a:r>
              <a:rPr lang="en-US" sz="1300" dirty="0">
                <a:latin typeface="Helvetica" panose="020B0604020202020204" pitchFamily="34" charset="0"/>
                <a:cs typeface="Helvetica" panose="020B0604020202020204" pitchFamily="34" charset="0"/>
              </a:rPr>
              <a:t>in San Diego County who have </a:t>
            </a:r>
            <a:r>
              <a:rPr lang="en-US" sz="1300" b="1" dirty="0">
                <a:latin typeface="Helvetica" panose="020B0604020202020204" pitchFamily="34" charset="0"/>
                <a:cs typeface="Helvetica" panose="020B0604020202020204" pitchFamily="34" charset="0"/>
              </a:rPr>
              <a:t>ever drank alcohol </a:t>
            </a:r>
            <a:r>
              <a:rPr lang="en-US" sz="1300" dirty="0">
                <a:latin typeface="Helvetica" panose="020B0604020202020204" pitchFamily="34" charset="0"/>
                <a:cs typeface="Helvetica" panose="020B0604020202020204" pitchFamily="34" charset="0"/>
              </a:rPr>
              <a:t>(6.2%) was </a:t>
            </a:r>
            <a:r>
              <a:rPr lang="en-US" sz="1300" b="1" dirty="0">
                <a:latin typeface="Helvetica" panose="020B0604020202020204" pitchFamily="34" charset="0"/>
                <a:cs typeface="Helvetica" panose="020B0604020202020204" pitchFamily="34" charset="0"/>
              </a:rPr>
              <a:t>1.5 times higher </a:t>
            </a:r>
            <a:r>
              <a:rPr lang="en-US" sz="1300" dirty="0">
                <a:latin typeface="Helvetica" panose="020B0604020202020204" pitchFamily="34" charset="0"/>
                <a:cs typeface="Helvetica" panose="020B0604020202020204" pitchFamily="34" charset="0"/>
              </a:rPr>
              <a:t>than the state (3.9%).</a:t>
            </a:r>
          </a:p>
          <a:p>
            <a:pPr>
              <a:lnSpc>
                <a:spcPct val="120000"/>
              </a:lnSpc>
            </a:pPr>
            <a:r>
              <a:rPr lang="en-US" sz="1300" dirty="0">
                <a:latin typeface="Helvetica" panose="020B0604020202020204" pitchFamily="34" charset="0"/>
                <a:cs typeface="Helvetica" panose="020B0604020202020204" pitchFamily="34" charset="0"/>
              </a:rPr>
              <a:t>According to the </a:t>
            </a:r>
            <a:r>
              <a:rPr lang="en-US" sz="1300" b="1" dirty="0">
                <a:latin typeface="Helvetica" panose="020B0604020202020204" pitchFamily="34" charset="0"/>
                <a:cs typeface="Helvetica" panose="020B0604020202020204" pitchFamily="34" charset="0"/>
              </a:rPr>
              <a:t>CA Healthy Kids Survey </a:t>
            </a:r>
            <a:r>
              <a:rPr lang="en-US" sz="1300" dirty="0">
                <a:latin typeface="Helvetica" panose="020B0604020202020204" pitchFamily="34" charset="0"/>
                <a:cs typeface="Helvetica" panose="020B0604020202020204" pitchFamily="34" charset="0"/>
              </a:rPr>
              <a:t>(2021-2023):</a:t>
            </a:r>
          </a:p>
          <a:p>
            <a:pPr lvl="1">
              <a:lnSpc>
                <a:spcPct val="120000"/>
              </a:lnSpc>
            </a:pPr>
            <a:r>
              <a:rPr lang="en-US" sz="1300" dirty="0">
                <a:latin typeface="Helvetica" panose="020B0604020202020204" pitchFamily="34" charset="0"/>
                <a:cs typeface="Helvetica" panose="020B0604020202020204" pitchFamily="34" charset="0"/>
              </a:rPr>
              <a:t>The percent of </a:t>
            </a:r>
            <a:r>
              <a:rPr lang="en-US" sz="1300" b="1" dirty="0">
                <a:latin typeface="Helvetica" panose="020B0604020202020204" pitchFamily="34" charset="0"/>
                <a:cs typeface="Helvetica" panose="020B0604020202020204" pitchFamily="34" charset="0"/>
              </a:rPr>
              <a:t>teens</a:t>
            </a:r>
            <a:r>
              <a:rPr lang="en-US" sz="1300" dirty="0">
                <a:latin typeface="Helvetica" panose="020B0604020202020204" pitchFamily="34" charset="0"/>
                <a:cs typeface="Helvetica" panose="020B0604020202020204" pitchFamily="34" charset="0"/>
              </a:rPr>
              <a:t> with </a:t>
            </a:r>
            <a:r>
              <a:rPr lang="en-US" sz="1300" b="1" dirty="0">
                <a:latin typeface="Helvetica" panose="020B0604020202020204" pitchFamily="34" charset="0"/>
                <a:cs typeface="Helvetica" panose="020B0604020202020204" pitchFamily="34" charset="0"/>
              </a:rPr>
              <a:t>alcohol use or binge drinking increased</a:t>
            </a:r>
            <a:r>
              <a:rPr lang="en-US" sz="1300" dirty="0">
                <a:latin typeface="Helvetica" panose="020B0604020202020204" pitchFamily="34" charset="0"/>
                <a:cs typeface="Helvetica" panose="020B0604020202020204" pitchFamily="34" charset="0"/>
              </a:rPr>
              <a:t> with grade level (highest among 11</a:t>
            </a:r>
            <a:r>
              <a:rPr lang="en-US" sz="1300" baseline="30000" dirty="0">
                <a:latin typeface="Helvetica" panose="020B0604020202020204" pitchFamily="34" charset="0"/>
                <a:cs typeface="Helvetica" panose="020B0604020202020204" pitchFamily="34" charset="0"/>
              </a:rPr>
              <a:t>th</a:t>
            </a:r>
            <a:r>
              <a:rPr lang="en-US" sz="1300" dirty="0">
                <a:latin typeface="Helvetica" panose="020B0604020202020204" pitchFamily="34" charset="0"/>
                <a:cs typeface="Helvetica" panose="020B0604020202020204" pitchFamily="34" charset="0"/>
              </a:rPr>
              <a:t> graders) and among students in non-traditional schools.</a:t>
            </a:r>
          </a:p>
          <a:p>
            <a:pPr lvl="1">
              <a:lnSpc>
                <a:spcPct val="120000"/>
              </a:lnSpc>
            </a:pPr>
            <a:r>
              <a:rPr lang="en-US" sz="1300" b="1" dirty="0">
                <a:latin typeface="Helvetica" panose="020B0604020202020204" pitchFamily="34" charset="0"/>
                <a:cs typeface="Helvetica" panose="020B0604020202020204" pitchFamily="34" charset="0"/>
              </a:rPr>
              <a:t>Binge drinking </a:t>
            </a:r>
            <a:r>
              <a:rPr lang="en-US" sz="1300" dirty="0">
                <a:latin typeface="Helvetica" panose="020B0604020202020204" pitchFamily="34" charset="0"/>
                <a:cs typeface="Helvetica" panose="020B0604020202020204" pitchFamily="34" charset="0"/>
              </a:rPr>
              <a:t>was</a:t>
            </a:r>
            <a:r>
              <a:rPr lang="en-US" sz="1300" b="1" dirty="0">
                <a:latin typeface="Helvetica" panose="020B0604020202020204" pitchFamily="34" charset="0"/>
                <a:cs typeface="Helvetica" panose="020B0604020202020204" pitchFamily="34" charset="0"/>
              </a:rPr>
              <a:t> higher </a:t>
            </a:r>
            <a:r>
              <a:rPr lang="en-US" sz="1300" dirty="0">
                <a:latin typeface="Helvetica" panose="020B0604020202020204" pitchFamily="34" charset="0"/>
                <a:cs typeface="Helvetica" panose="020B0604020202020204" pitchFamily="34" charset="0"/>
              </a:rPr>
              <a:t>among </a:t>
            </a:r>
            <a:r>
              <a:rPr lang="en-US" sz="1300" b="1" dirty="0">
                <a:latin typeface="Helvetica" panose="020B0604020202020204" pitchFamily="34" charset="0"/>
                <a:cs typeface="Helvetica" panose="020B0604020202020204" pitchFamily="34" charset="0"/>
              </a:rPr>
              <a:t>nonbinary 11th graders </a:t>
            </a:r>
            <a:r>
              <a:rPr lang="en-US" sz="1300" dirty="0">
                <a:latin typeface="Helvetica" panose="020B0604020202020204" pitchFamily="34" charset="0"/>
                <a:cs typeface="Helvetica" panose="020B0604020202020204" pitchFamily="34" charset="0"/>
              </a:rPr>
              <a:t>in traditional schools and </a:t>
            </a:r>
            <a:r>
              <a:rPr lang="en-US" sz="1300" b="1" dirty="0">
                <a:latin typeface="Helvetica" panose="020B0604020202020204" pitchFamily="34" charset="0"/>
                <a:cs typeface="Helvetica" panose="020B0604020202020204" pitchFamily="34" charset="0"/>
              </a:rPr>
              <a:t>male </a:t>
            </a:r>
            <a:r>
              <a:rPr lang="en-US" sz="1300" dirty="0">
                <a:latin typeface="Helvetica" panose="020B0604020202020204" pitchFamily="34" charset="0"/>
                <a:cs typeface="Helvetica" panose="020B0604020202020204" pitchFamily="34" charset="0"/>
              </a:rPr>
              <a:t>students in </a:t>
            </a:r>
            <a:r>
              <a:rPr lang="en-US" sz="1300" b="1" dirty="0">
                <a:latin typeface="Helvetica" panose="020B0604020202020204" pitchFamily="34" charset="0"/>
                <a:cs typeface="Helvetica" panose="020B0604020202020204" pitchFamily="34" charset="0"/>
              </a:rPr>
              <a:t>non-traditional schools.</a:t>
            </a:r>
          </a:p>
          <a:p>
            <a:pPr lvl="1">
              <a:lnSpc>
                <a:spcPct val="120000"/>
              </a:lnSpc>
            </a:pPr>
            <a:r>
              <a:rPr lang="en-US" sz="1300" b="1" dirty="0">
                <a:latin typeface="Helvetica" panose="020B0604020202020204" pitchFamily="34" charset="0"/>
                <a:cs typeface="Helvetica" panose="020B0604020202020204" pitchFamily="34" charset="0"/>
              </a:rPr>
              <a:t>Binge drinking </a:t>
            </a:r>
            <a:r>
              <a:rPr lang="en-US" sz="1300" dirty="0">
                <a:latin typeface="Helvetica" panose="020B0604020202020204" pitchFamily="34" charset="0"/>
                <a:cs typeface="Helvetica" panose="020B0604020202020204" pitchFamily="34" charset="0"/>
              </a:rPr>
              <a:t>was </a:t>
            </a:r>
            <a:r>
              <a:rPr lang="en-US" sz="1300" b="1" dirty="0">
                <a:latin typeface="Helvetica" panose="020B0604020202020204" pitchFamily="34" charset="0"/>
                <a:cs typeface="Helvetica" panose="020B0604020202020204" pitchFamily="34" charset="0"/>
              </a:rPr>
              <a:t>highest</a:t>
            </a:r>
            <a:r>
              <a:rPr lang="en-US" sz="1300" dirty="0">
                <a:latin typeface="Helvetica" panose="020B0604020202020204" pitchFamily="34" charset="0"/>
                <a:cs typeface="Helvetica" panose="020B0604020202020204" pitchFamily="34" charset="0"/>
              </a:rPr>
              <a:t> among students who were </a:t>
            </a:r>
            <a:r>
              <a:rPr lang="en-US" sz="1300" b="1" dirty="0">
                <a:latin typeface="Helvetica" panose="020B0604020202020204" pitchFamily="34" charset="0"/>
                <a:cs typeface="Helvetica" panose="020B0604020202020204" pitchFamily="34" charset="0"/>
              </a:rPr>
              <a:t>Native Hawaiian or Pacific Islander, White</a:t>
            </a:r>
            <a:r>
              <a:rPr lang="en-US" sz="1300" dirty="0">
                <a:latin typeface="Helvetica" panose="020B0604020202020204" pitchFamily="34" charset="0"/>
                <a:cs typeface="Helvetica" panose="020B0604020202020204" pitchFamily="34" charset="0"/>
              </a:rPr>
              <a:t>, and </a:t>
            </a:r>
            <a:r>
              <a:rPr lang="en-US" sz="1300" b="1" dirty="0">
                <a:latin typeface="Helvetica" panose="020B0604020202020204" pitchFamily="34" charset="0"/>
                <a:cs typeface="Helvetica" panose="020B0604020202020204" pitchFamily="34" charset="0"/>
              </a:rPr>
              <a:t>American Indian/Alaska Native </a:t>
            </a:r>
            <a:r>
              <a:rPr lang="en-US" sz="1300" dirty="0">
                <a:latin typeface="Helvetica" panose="020B0604020202020204" pitchFamily="34" charset="0"/>
                <a:cs typeface="Helvetica" panose="020B0604020202020204" pitchFamily="34" charset="0"/>
              </a:rPr>
              <a:t>students.</a:t>
            </a:r>
          </a:p>
          <a:p>
            <a:pPr>
              <a:lnSpc>
                <a:spcPct val="120000"/>
              </a:lnSpc>
            </a:pPr>
            <a:r>
              <a:rPr lang="en-US" sz="1300" dirty="0">
                <a:latin typeface="Helvetica" panose="020B0604020202020204" pitchFamily="34" charset="0"/>
                <a:cs typeface="Helvetica" panose="020B0604020202020204" pitchFamily="34" charset="0"/>
              </a:rPr>
              <a:t>Among all San Diegans who consumed alcohol in 2023, </a:t>
            </a:r>
            <a:r>
              <a:rPr lang="en-US" sz="1300" b="1" dirty="0">
                <a:latin typeface="Helvetica" panose="020B0604020202020204" pitchFamily="34" charset="0"/>
                <a:cs typeface="Helvetica" panose="020B0604020202020204" pitchFamily="34" charset="0"/>
              </a:rPr>
              <a:t>65% of adults </a:t>
            </a:r>
            <a:r>
              <a:rPr lang="en-US" sz="1300" dirty="0">
                <a:latin typeface="Helvetica" panose="020B0604020202020204" pitchFamily="34" charset="0"/>
                <a:cs typeface="Helvetica" panose="020B0604020202020204" pitchFamily="34" charset="0"/>
              </a:rPr>
              <a:t>reported consuming alcohol in their </a:t>
            </a:r>
            <a:r>
              <a:rPr lang="en-US" sz="1300" b="1" dirty="0">
                <a:latin typeface="Helvetica" panose="020B0604020202020204" pitchFamily="34" charset="0"/>
                <a:cs typeface="Helvetica" panose="020B0604020202020204" pitchFamily="34" charset="0"/>
              </a:rPr>
              <a:t>homes</a:t>
            </a:r>
            <a:r>
              <a:rPr lang="en-US" sz="1300" dirty="0">
                <a:latin typeface="Helvetica" panose="020B0604020202020204" pitchFamily="34" charset="0"/>
                <a:cs typeface="Helvetica" panose="020B0604020202020204" pitchFamily="34" charset="0"/>
              </a:rPr>
              <a:t>, followed by consuming alcohol at a </a:t>
            </a:r>
            <a:r>
              <a:rPr lang="en-US" sz="1300" b="1" dirty="0">
                <a:latin typeface="Helvetica" panose="020B0604020202020204" pitchFamily="34" charset="0"/>
                <a:cs typeface="Helvetica" panose="020B0604020202020204" pitchFamily="34" charset="0"/>
              </a:rPr>
              <a:t>restaurant </a:t>
            </a:r>
            <a:r>
              <a:rPr lang="en-US" sz="1300" dirty="0">
                <a:latin typeface="Helvetica" panose="020B0604020202020204" pitchFamily="34" charset="0"/>
                <a:cs typeface="Helvetica" panose="020B0604020202020204" pitchFamily="34" charset="0"/>
              </a:rPr>
              <a:t>in the past 30 days. </a:t>
            </a:r>
          </a:p>
          <a:p>
            <a:pPr lvl="1">
              <a:lnSpc>
                <a:spcPct val="120000"/>
              </a:lnSpc>
            </a:pPr>
            <a:r>
              <a:rPr lang="en-US" sz="1300" dirty="0">
                <a:latin typeface="Helvetica" panose="020B0604020202020204" pitchFamily="34" charset="0"/>
                <a:cs typeface="Helvetica" panose="020B0604020202020204" pitchFamily="34" charset="0"/>
              </a:rPr>
              <a:t>Residents from </a:t>
            </a:r>
            <a:r>
              <a:rPr lang="en-US" sz="1300" b="1" dirty="0">
                <a:latin typeface="Helvetica" panose="020B0604020202020204" pitchFamily="34" charset="0"/>
                <a:cs typeface="Helvetica" panose="020B0604020202020204" pitchFamily="34" charset="0"/>
              </a:rPr>
              <a:t>North Central region </a:t>
            </a:r>
            <a:r>
              <a:rPr lang="en-US" sz="1300" dirty="0">
                <a:latin typeface="Helvetica" panose="020B0604020202020204" pitchFamily="34" charset="0"/>
                <a:cs typeface="Helvetica" panose="020B0604020202020204" pitchFamily="34" charset="0"/>
              </a:rPr>
              <a:t>had reported the </a:t>
            </a:r>
            <a:r>
              <a:rPr lang="en-US" sz="1300" b="1" dirty="0">
                <a:latin typeface="Helvetica" panose="020B0604020202020204" pitchFamily="34" charset="0"/>
                <a:cs typeface="Helvetica" panose="020B0604020202020204" pitchFamily="34" charset="0"/>
              </a:rPr>
              <a:t>highest </a:t>
            </a:r>
            <a:r>
              <a:rPr lang="en-US" sz="1300" dirty="0">
                <a:latin typeface="Helvetica" panose="020B0604020202020204" pitchFamily="34" charset="0"/>
                <a:cs typeface="Helvetica" panose="020B0604020202020204" pitchFamily="34" charset="0"/>
              </a:rPr>
              <a:t>count and percentage of </a:t>
            </a:r>
            <a:r>
              <a:rPr lang="en-US" sz="1300" b="1" dirty="0">
                <a:latin typeface="Helvetica" panose="020B0604020202020204" pitchFamily="34" charset="0"/>
                <a:cs typeface="Helvetica" panose="020B0604020202020204" pitchFamily="34" charset="0"/>
              </a:rPr>
              <a:t>alcohol consumption </a:t>
            </a:r>
            <a:r>
              <a:rPr lang="en-US" sz="1300" dirty="0">
                <a:latin typeface="Helvetica" panose="020B0604020202020204" pitchFamily="34" charset="0"/>
                <a:cs typeface="Helvetica" panose="020B0604020202020204" pitchFamily="34" charset="0"/>
              </a:rPr>
              <a:t>compared to other HHSA regions. </a:t>
            </a:r>
          </a:p>
          <a:p>
            <a:pPr>
              <a:lnSpc>
                <a:spcPct val="120000"/>
              </a:lnSpc>
            </a:pPr>
            <a:endParaRPr lang="en-US" sz="1300" dirty="0">
              <a:latin typeface="Helvetica" panose="020B0604020202020204" pitchFamily="34" charset="0"/>
              <a:cs typeface="Helvetica" panose="020B0604020202020204" pitchFamily="34" charset="0"/>
            </a:endParaRPr>
          </a:p>
        </p:txBody>
      </p:sp>
      <p:sp>
        <p:nvSpPr>
          <p:cNvPr id="2" name="Title 1">
            <a:extLst>
              <a:ext uri="{FF2B5EF4-FFF2-40B4-BE49-F238E27FC236}">
                <a16:creationId xmlns:a16="http://schemas.microsoft.com/office/drawing/2014/main" id="{3988FBFA-2A9B-070F-97A3-DFEFCDAF1D3F}"/>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Summary: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 Consumption Behaviors</a:t>
            </a:r>
          </a:p>
        </p:txBody>
      </p:sp>
      <p:grpSp>
        <p:nvGrpSpPr>
          <p:cNvPr id="9" name="Group 8">
            <a:extLst>
              <a:ext uri="{FF2B5EF4-FFF2-40B4-BE49-F238E27FC236}">
                <a16:creationId xmlns:a16="http://schemas.microsoft.com/office/drawing/2014/main" id="{E9967375-616E-407D-A408-6D441F6FF2DC}"/>
              </a:ext>
            </a:extLst>
          </p:cNvPr>
          <p:cNvGrpSpPr/>
          <p:nvPr/>
        </p:nvGrpSpPr>
        <p:grpSpPr>
          <a:xfrm>
            <a:off x="8159730" y="143326"/>
            <a:ext cx="3808059" cy="895820"/>
            <a:chOff x="6795630" y="-15926"/>
            <a:chExt cx="4927766" cy="1329132"/>
          </a:xfrm>
        </p:grpSpPr>
        <p:pic>
          <p:nvPicPr>
            <p:cNvPr id="10" name="Picture 9" descr="A black and white logo&#10;&#10;Description automatically generated">
              <a:extLst>
                <a:ext uri="{FF2B5EF4-FFF2-40B4-BE49-F238E27FC236}">
                  <a16:creationId xmlns:a16="http://schemas.microsoft.com/office/drawing/2014/main" id="{93812557-3372-4E6D-BE14-5F408C4E77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860" y="141725"/>
              <a:ext cx="2454536" cy="1013830"/>
            </a:xfrm>
            <a:prstGeom prst="rect">
              <a:avLst/>
            </a:prstGeom>
          </p:spPr>
        </p:pic>
        <p:pic>
          <p:nvPicPr>
            <p:cNvPr id="11" name="Picture 10">
              <a:extLst>
                <a:ext uri="{FF2B5EF4-FFF2-40B4-BE49-F238E27FC236}">
                  <a16:creationId xmlns:a16="http://schemas.microsoft.com/office/drawing/2014/main" id="{83024A9E-AE8D-4838-BA60-B96AB8DE72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5630" y="-15926"/>
              <a:ext cx="2607144" cy="1329132"/>
            </a:xfrm>
            <a:prstGeom prst="rect">
              <a:avLst/>
            </a:prstGeom>
          </p:spPr>
        </p:pic>
      </p:grpSp>
    </p:spTree>
    <p:extLst>
      <p:ext uri="{BB962C8B-B14F-4D97-AF65-F5344CB8AC3E}">
        <p14:creationId xmlns:p14="http://schemas.microsoft.com/office/powerpoint/2010/main" val="20418095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08801D-88A8-65F3-C93A-2CCEF923DBAE}"/>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5C5E5E3D-BDD4-A546-4945-943134C7D7A4}"/>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E3868297-E453-88DD-2DB4-AB16AD161ECF}"/>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67898F6B-4D81-98DB-71C1-66EBEE4C51CD}"/>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331BC63D-9A07-3734-FCA7-4173CFD2B3A2}"/>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8" name="Content Placeholder 7">
            <a:extLst>
              <a:ext uri="{FF2B5EF4-FFF2-40B4-BE49-F238E27FC236}">
                <a16:creationId xmlns:a16="http://schemas.microsoft.com/office/drawing/2014/main" id="{16C0FA87-20E7-546D-9E9F-ADA181F0F011}"/>
              </a:ext>
            </a:extLst>
          </p:cNvPr>
          <p:cNvSpPr>
            <a:spLocks noGrp="1"/>
          </p:cNvSpPr>
          <p:nvPr>
            <p:ph idx="1"/>
          </p:nvPr>
        </p:nvSpPr>
        <p:spPr>
          <a:xfrm>
            <a:off x="405493" y="1590718"/>
            <a:ext cx="11381014" cy="4595868"/>
          </a:xfrm>
        </p:spPr>
        <p:txBody>
          <a:bodyPr>
            <a:normAutofit/>
          </a:bodyPr>
          <a:lstStyle/>
          <a:p>
            <a:pPr>
              <a:lnSpc>
                <a:spcPct val="120000"/>
              </a:lnSpc>
              <a:spcBef>
                <a:spcPts val="0"/>
              </a:spcBef>
            </a:pPr>
            <a:r>
              <a:rPr lang="en-US" sz="1800" dirty="0">
                <a:latin typeface="Helvetica" panose="020B0604020202020204" pitchFamily="34" charset="0"/>
                <a:cs typeface="Helvetica" panose="020B0604020202020204" pitchFamily="34" charset="0"/>
              </a:rPr>
              <a:t>In 2023, </a:t>
            </a:r>
            <a:r>
              <a:rPr lang="en-US" sz="1800" b="1" dirty="0">
                <a:latin typeface="Helvetica" panose="020B0604020202020204" pitchFamily="34" charset="0"/>
                <a:cs typeface="Helvetica" panose="020B0604020202020204" pitchFamily="34" charset="0"/>
              </a:rPr>
              <a:t>86% </a:t>
            </a:r>
            <a:r>
              <a:rPr lang="en-US" sz="1800" dirty="0">
                <a:latin typeface="Helvetica" panose="020B0604020202020204" pitchFamily="34" charset="0"/>
                <a:cs typeface="Helvetica" panose="020B0604020202020204" pitchFamily="34" charset="0"/>
              </a:rPr>
              <a:t>of drivers who had been </a:t>
            </a:r>
            <a:r>
              <a:rPr lang="en-US" sz="1800" b="1" dirty="0">
                <a:latin typeface="Helvetica" panose="020B0604020202020204" pitchFamily="34" charset="0"/>
                <a:cs typeface="Helvetica" panose="020B0604020202020204" pitchFamily="34" charset="0"/>
              </a:rPr>
              <a:t>drinking alcohol </a:t>
            </a:r>
            <a:r>
              <a:rPr lang="en-US" sz="1800" dirty="0">
                <a:latin typeface="Helvetica" panose="020B0604020202020204" pitchFamily="34" charset="0"/>
                <a:cs typeface="Helvetica" panose="020B0604020202020204" pitchFamily="34" charset="0"/>
              </a:rPr>
              <a:t>were determined to be </a:t>
            </a:r>
            <a:r>
              <a:rPr lang="en-US" sz="1800" b="1" dirty="0">
                <a:latin typeface="Helvetica" panose="020B0604020202020204" pitchFamily="34" charset="0"/>
                <a:cs typeface="Helvetica" panose="020B0604020202020204" pitchFamily="34" charset="0"/>
              </a:rPr>
              <a:t>“at fault” </a:t>
            </a:r>
            <a:r>
              <a:rPr lang="en-US" sz="1800" dirty="0">
                <a:latin typeface="Helvetica" panose="020B0604020202020204" pitchFamily="34" charset="0"/>
                <a:cs typeface="Helvetica" panose="020B0604020202020204" pitchFamily="34" charset="0"/>
              </a:rPr>
              <a:t>of the Motor Vehicle collision, regardless of their level of impairment.</a:t>
            </a:r>
          </a:p>
          <a:p>
            <a:pPr>
              <a:lnSpc>
                <a:spcPct val="120000"/>
              </a:lnSpc>
              <a:spcBef>
                <a:spcPts val="0"/>
              </a:spcBef>
            </a:pPr>
            <a:r>
              <a:rPr lang="en-US" sz="1800" dirty="0">
                <a:latin typeface="Helvetica" panose="020B0604020202020204" pitchFamily="34" charset="0"/>
                <a:cs typeface="Helvetica" panose="020B0604020202020204" pitchFamily="34" charset="0"/>
              </a:rPr>
              <a:t>The percentage of </a:t>
            </a:r>
            <a:r>
              <a:rPr lang="en-US" sz="1800" b="1" dirty="0">
                <a:latin typeface="Helvetica" panose="020B0604020202020204" pitchFamily="34" charset="0"/>
                <a:cs typeface="Helvetica" panose="020B0604020202020204" pitchFamily="34" charset="0"/>
              </a:rPr>
              <a:t>motor vehicle collisions </a:t>
            </a:r>
            <a:r>
              <a:rPr lang="en-US" sz="1800" dirty="0">
                <a:latin typeface="Helvetica" panose="020B0604020202020204" pitchFamily="34" charset="0"/>
                <a:cs typeface="Helvetica" panose="020B0604020202020204" pitchFamily="34" charset="0"/>
              </a:rPr>
              <a:t>involving a </a:t>
            </a:r>
            <a:r>
              <a:rPr lang="en-US" sz="1800" b="1" dirty="0">
                <a:latin typeface="Helvetica" panose="020B0604020202020204" pitchFamily="34" charset="0"/>
                <a:cs typeface="Helvetica" panose="020B0604020202020204" pitchFamily="34" charset="0"/>
              </a:rPr>
              <a:t>drinking driver increased </a:t>
            </a:r>
            <a:r>
              <a:rPr lang="en-US" sz="1800" dirty="0">
                <a:latin typeface="Helvetica" panose="020B0604020202020204" pitchFamily="34" charset="0"/>
                <a:cs typeface="Helvetica" panose="020B0604020202020204" pitchFamily="34" charset="0"/>
              </a:rPr>
              <a:t>from 2019 to 2023 in San Diego County.</a:t>
            </a:r>
          </a:p>
          <a:p>
            <a:pPr>
              <a:lnSpc>
                <a:spcPct val="120000"/>
              </a:lnSpc>
              <a:spcBef>
                <a:spcPts val="0"/>
              </a:spcBef>
            </a:pPr>
            <a:endParaRPr lang="en-US" sz="1800" dirty="0">
              <a:latin typeface="Helvetica" panose="020B0604020202020204" pitchFamily="34" charset="0"/>
              <a:cs typeface="Helvetica" panose="020B0604020202020204" pitchFamily="34" charset="0"/>
            </a:endParaRPr>
          </a:p>
          <a:p>
            <a:pPr>
              <a:lnSpc>
                <a:spcPct val="120000"/>
              </a:lnSpc>
              <a:spcBef>
                <a:spcPts val="0"/>
              </a:spcBef>
            </a:pPr>
            <a:r>
              <a:rPr lang="en-US" sz="1800" dirty="0">
                <a:latin typeface="Helvetica" panose="020B0604020202020204" pitchFamily="34" charset="0"/>
                <a:cs typeface="Helvetica" panose="020B0604020202020204" pitchFamily="34" charset="0"/>
              </a:rPr>
              <a:t>The percentage of </a:t>
            </a:r>
            <a:r>
              <a:rPr lang="en-US" sz="1800" b="1" dirty="0">
                <a:latin typeface="Helvetica" panose="020B0604020202020204" pitchFamily="34" charset="0"/>
                <a:cs typeface="Helvetica" panose="020B0604020202020204" pitchFamily="34" charset="0"/>
              </a:rPr>
              <a:t>injuries and deaths </a:t>
            </a:r>
            <a:r>
              <a:rPr lang="en-US" sz="1800" dirty="0">
                <a:latin typeface="Helvetica" panose="020B0604020202020204" pitchFamily="34" charset="0"/>
                <a:cs typeface="Helvetica" panose="020B0604020202020204" pitchFamily="34" charset="0"/>
              </a:rPr>
              <a:t>among </a:t>
            </a:r>
            <a:r>
              <a:rPr lang="en-US" sz="1800" b="1" dirty="0">
                <a:latin typeface="Helvetica" panose="020B0604020202020204" pitchFamily="34" charset="0"/>
                <a:cs typeface="Helvetica" panose="020B0604020202020204" pitchFamily="34" charset="0"/>
              </a:rPr>
              <a:t>alcohol-related motor vehicle collisions decreased</a:t>
            </a:r>
            <a:r>
              <a:rPr lang="en-US" sz="1800" dirty="0">
                <a:latin typeface="Helvetica" panose="020B0604020202020204" pitchFamily="34" charset="0"/>
                <a:cs typeface="Helvetica" panose="020B0604020202020204" pitchFamily="34" charset="0"/>
              </a:rPr>
              <a:t> in San Diego County. </a:t>
            </a:r>
          </a:p>
          <a:p>
            <a:pPr lvl="1">
              <a:lnSpc>
                <a:spcPct val="120000"/>
              </a:lnSpc>
              <a:spcBef>
                <a:spcPts val="0"/>
              </a:spcBef>
            </a:pPr>
            <a:r>
              <a:rPr lang="en-US" sz="1800" dirty="0">
                <a:latin typeface="Helvetica" panose="020B0604020202020204" pitchFamily="34" charset="0"/>
                <a:cs typeface="Helvetica" panose="020B0604020202020204" pitchFamily="34" charset="0"/>
              </a:rPr>
              <a:t>The percent of </a:t>
            </a:r>
            <a:r>
              <a:rPr lang="en-US" sz="1800" b="1" dirty="0">
                <a:latin typeface="Helvetica" panose="020B0604020202020204" pitchFamily="34" charset="0"/>
                <a:cs typeface="Helvetica" panose="020B0604020202020204" pitchFamily="34" charset="0"/>
              </a:rPr>
              <a:t>underage drinking drivers </a:t>
            </a:r>
            <a:r>
              <a:rPr lang="en-US" sz="1800" dirty="0">
                <a:latin typeface="Helvetica" panose="020B0604020202020204" pitchFamily="34" charset="0"/>
                <a:cs typeface="Helvetica" panose="020B0604020202020204" pitchFamily="34" charset="0"/>
              </a:rPr>
              <a:t>(under 21 years old) had </a:t>
            </a:r>
            <a:r>
              <a:rPr lang="en-US" sz="1800" b="1" dirty="0">
                <a:latin typeface="Helvetica" panose="020B0604020202020204" pitchFamily="34" charset="0"/>
                <a:cs typeface="Helvetica" panose="020B0604020202020204" pitchFamily="34" charset="0"/>
              </a:rPr>
              <a:t>increased by 65.8%.</a:t>
            </a:r>
          </a:p>
          <a:p>
            <a:pPr lvl="1">
              <a:lnSpc>
                <a:spcPct val="120000"/>
              </a:lnSpc>
              <a:spcBef>
                <a:spcPts val="0"/>
              </a:spcBef>
            </a:pPr>
            <a:r>
              <a:rPr lang="en-US" sz="1800" dirty="0">
                <a:latin typeface="Helvetica" panose="020B0604020202020204" pitchFamily="34" charset="0"/>
                <a:cs typeface="Helvetica" panose="020B0604020202020204" pitchFamily="34" charset="0"/>
              </a:rPr>
              <a:t>In 2023, </a:t>
            </a:r>
            <a:r>
              <a:rPr lang="en-US" sz="1800" b="1" dirty="0">
                <a:latin typeface="Helvetica" panose="020B0604020202020204" pitchFamily="34" charset="0"/>
                <a:cs typeface="Helvetica" panose="020B0604020202020204" pitchFamily="34" charset="0"/>
              </a:rPr>
              <a:t>0.3% (168) </a:t>
            </a:r>
            <a:r>
              <a:rPr lang="en-US" sz="1800" dirty="0">
                <a:latin typeface="Helvetica" panose="020B0604020202020204" pitchFamily="34" charset="0"/>
                <a:cs typeface="Helvetica" panose="020B0604020202020204" pitchFamily="34" charset="0"/>
              </a:rPr>
              <a:t>of all </a:t>
            </a:r>
            <a:r>
              <a:rPr lang="en-US" sz="1800" b="1" dirty="0">
                <a:latin typeface="Helvetica" panose="020B0604020202020204" pitchFamily="34" charset="0"/>
                <a:cs typeface="Helvetica" panose="020B0604020202020204" pitchFamily="34" charset="0"/>
              </a:rPr>
              <a:t>drinking drivers </a:t>
            </a:r>
            <a:r>
              <a:rPr lang="en-US" sz="1800" dirty="0">
                <a:latin typeface="Helvetica" panose="020B0604020202020204" pitchFamily="34" charset="0"/>
                <a:cs typeface="Helvetica" panose="020B0604020202020204" pitchFamily="34" charset="0"/>
              </a:rPr>
              <a:t>who were involved in a motor vehicle collision were </a:t>
            </a:r>
            <a:r>
              <a:rPr lang="en-US" sz="1800" b="1" dirty="0">
                <a:latin typeface="Helvetica" panose="020B0604020202020204" pitchFamily="34" charset="0"/>
                <a:cs typeface="Helvetica" panose="020B0604020202020204" pitchFamily="34" charset="0"/>
              </a:rPr>
              <a:t>under 21 years old.</a:t>
            </a:r>
          </a:p>
          <a:p>
            <a:pPr lvl="1">
              <a:lnSpc>
                <a:spcPct val="120000"/>
              </a:lnSpc>
              <a:spcBef>
                <a:spcPts val="0"/>
              </a:spcBef>
            </a:pPr>
            <a:endParaRPr lang="en-US" sz="1800" b="1" dirty="0">
              <a:latin typeface="Helvetica" panose="020B0604020202020204" pitchFamily="34" charset="0"/>
              <a:cs typeface="Helvetica" panose="020B0604020202020204" pitchFamily="34" charset="0"/>
            </a:endParaRPr>
          </a:p>
          <a:p>
            <a:pPr>
              <a:lnSpc>
                <a:spcPct val="120000"/>
              </a:lnSpc>
              <a:spcBef>
                <a:spcPts val="0"/>
              </a:spcBef>
            </a:pPr>
            <a:r>
              <a:rPr lang="en-US" sz="1800" dirty="0">
                <a:latin typeface="Helvetica" panose="020B0604020202020204" pitchFamily="34" charset="0"/>
                <a:cs typeface="Helvetica" panose="020B0604020202020204" pitchFamily="34" charset="0"/>
              </a:rPr>
              <a:t>The </a:t>
            </a:r>
            <a:r>
              <a:rPr lang="en-US" sz="1800" b="1" dirty="0">
                <a:latin typeface="Helvetica" panose="020B0604020202020204" pitchFamily="34" charset="0"/>
                <a:cs typeface="Helvetica" panose="020B0604020202020204" pitchFamily="34" charset="0"/>
              </a:rPr>
              <a:t>City of San Diego, Oceanside </a:t>
            </a:r>
            <a:r>
              <a:rPr lang="en-US" sz="1800" dirty="0">
                <a:latin typeface="Helvetica" panose="020B0604020202020204" pitchFamily="34" charset="0"/>
                <a:cs typeface="Helvetica" panose="020B0604020202020204" pitchFamily="34" charset="0"/>
              </a:rPr>
              <a:t>as well as the </a:t>
            </a:r>
            <a:r>
              <a:rPr lang="en-US" sz="1800" b="1" dirty="0">
                <a:latin typeface="Helvetica" panose="020B0604020202020204" pitchFamily="34" charset="0"/>
                <a:cs typeface="Helvetica" panose="020B0604020202020204" pitchFamily="34" charset="0"/>
              </a:rPr>
              <a:t>unincorporated areas </a:t>
            </a:r>
            <a:r>
              <a:rPr lang="en-US" sz="1800" dirty="0">
                <a:latin typeface="Helvetica" panose="020B0604020202020204" pitchFamily="34" charset="0"/>
                <a:cs typeface="Helvetica" panose="020B0604020202020204" pitchFamily="34" charset="0"/>
              </a:rPr>
              <a:t>had </a:t>
            </a:r>
            <a:r>
              <a:rPr lang="en-US" sz="1800" b="1" dirty="0">
                <a:latin typeface="Helvetica" panose="020B0604020202020204" pitchFamily="34" charset="0"/>
                <a:cs typeface="Helvetica" panose="020B0604020202020204" pitchFamily="34" charset="0"/>
              </a:rPr>
              <a:t>higher</a:t>
            </a:r>
            <a:r>
              <a:rPr lang="en-US" sz="1800" dirty="0">
                <a:latin typeface="Helvetica" panose="020B0604020202020204" pitchFamily="34" charset="0"/>
                <a:cs typeface="Helvetica" panose="020B0604020202020204" pitchFamily="34" charset="0"/>
              </a:rPr>
              <a:t> percentages of </a:t>
            </a:r>
            <a:r>
              <a:rPr lang="en-US" sz="1800" b="1" dirty="0">
                <a:latin typeface="Helvetica" panose="020B0604020202020204" pitchFamily="34" charset="0"/>
                <a:cs typeface="Helvetica" panose="020B0604020202020204" pitchFamily="34" charset="0"/>
              </a:rPr>
              <a:t>alcohol-related motor vehicle collisions </a:t>
            </a:r>
            <a:r>
              <a:rPr lang="en-US" sz="1800" dirty="0">
                <a:latin typeface="Helvetica" panose="020B0604020202020204" pitchFamily="34" charset="0"/>
                <a:cs typeface="Helvetica" panose="020B0604020202020204" pitchFamily="34" charset="0"/>
              </a:rPr>
              <a:t>compared to all other cities in San Diego County in 2023.</a:t>
            </a:r>
          </a:p>
          <a:p>
            <a:pPr>
              <a:lnSpc>
                <a:spcPct val="120000"/>
              </a:lnSpc>
              <a:spcBef>
                <a:spcPts val="0"/>
              </a:spcBef>
            </a:pPr>
            <a:endParaRPr lang="en-US" sz="1800" dirty="0">
              <a:latin typeface="Helvetica" panose="020B0604020202020204" pitchFamily="34" charset="0"/>
              <a:cs typeface="Helvetica" panose="020B0604020202020204" pitchFamily="34" charset="0"/>
            </a:endParaRPr>
          </a:p>
          <a:p>
            <a:pPr>
              <a:lnSpc>
                <a:spcPct val="120000"/>
              </a:lnSpc>
              <a:spcBef>
                <a:spcPts val="0"/>
              </a:spcBef>
            </a:pPr>
            <a:endParaRPr lang="en-US" sz="1800" dirty="0">
              <a:latin typeface="Helvetica" panose="020B0604020202020204" pitchFamily="34" charset="0"/>
              <a:cs typeface="Helvetica" panose="020B0604020202020204" pitchFamily="34" charset="0"/>
            </a:endParaRPr>
          </a:p>
        </p:txBody>
      </p:sp>
      <p:sp>
        <p:nvSpPr>
          <p:cNvPr id="2" name="Title 1">
            <a:extLst>
              <a:ext uri="{FF2B5EF4-FFF2-40B4-BE49-F238E27FC236}">
                <a16:creationId xmlns:a16="http://schemas.microsoft.com/office/drawing/2014/main" id="{998A85AD-90F9-B138-28A6-EEDB241BE376}"/>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Summary: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 and Motor Vehicle Collisions</a:t>
            </a:r>
          </a:p>
        </p:txBody>
      </p:sp>
      <p:pic>
        <p:nvPicPr>
          <p:cNvPr id="3" name="Picture 2">
            <a:extLst>
              <a:ext uri="{FF2B5EF4-FFF2-40B4-BE49-F238E27FC236}">
                <a16:creationId xmlns:a16="http://schemas.microsoft.com/office/drawing/2014/main" id="{1EC84486-BB38-42B4-A4C9-10FF29D8B101}"/>
              </a:ext>
            </a:extLst>
          </p:cNvPr>
          <p:cNvPicPr>
            <a:picLocks noChangeAspect="1"/>
          </p:cNvPicPr>
          <p:nvPr/>
        </p:nvPicPr>
        <p:blipFill>
          <a:blip r:embed="rId3"/>
          <a:stretch>
            <a:fillRect/>
          </a:stretch>
        </p:blipFill>
        <p:spPr>
          <a:xfrm>
            <a:off x="8099202" y="155423"/>
            <a:ext cx="3804234" cy="890093"/>
          </a:xfrm>
          <a:prstGeom prst="rect">
            <a:avLst/>
          </a:prstGeom>
        </p:spPr>
      </p:pic>
    </p:spTree>
    <p:extLst>
      <p:ext uri="{BB962C8B-B14F-4D97-AF65-F5344CB8AC3E}">
        <p14:creationId xmlns:p14="http://schemas.microsoft.com/office/powerpoint/2010/main" val="509408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D1D27-D5C3-99CB-1DCA-44ED37EE2582}"/>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3F0F6FF3-9B19-B6A6-8414-7A7F92EB7947}"/>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0D694524-788A-337A-E613-CB7443CBE629}"/>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140F2F9B-FD41-8DE8-F2F2-0D1A286C8B01}"/>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4EEEA264-F1EC-F5BE-21CF-1AE2BC70BFFE}"/>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AA0180A-DD98-8F4E-F7CA-7677D8B5B15A}"/>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Summary: </a:t>
            </a:r>
            <a:endPar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Alcohol-Related Medical Encounters  </a:t>
            </a:r>
          </a:p>
        </p:txBody>
      </p:sp>
      <p:sp>
        <p:nvSpPr>
          <p:cNvPr id="3" name="Content Placeholder 7">
            <a:extLst>
              <a:ext uri="{FF2B5EF4-FFF2-40B4-BE49-F238E27FC236}">
                <a16:creationId xmlns:a16="http://schemas.microsoft.com/office/drawing/2014/main" id="{A8D24DD2-C0B1-FF8C-BA16-93C4DFB9D01A}"/>
              </a:ext>
            </a:extLst>
          </p:cNvPr>
          <p:cNvSpPr txBox="1">
            <a:spLocks/>
          </p:cNvSpPr>
          <p:nvPr/>
        </p:nvSpPr>
        <p:spPr>
          <a:xfrm>
            <a:off x="358645" y="1506102"/>
            <a:ext cx="11364751" cy="7266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latin typeface="Helvetica" panose="020B0604020202020204" pitchFamily="34" charset="0"/>
                <a:cs typeface="Helvetica" panose="020B0604020202020204" pitchFamily="34" charset="0"/>
              </a:rPr>
              <a:t>From </a:t>
            </a:r>
            <a:r>
              <a:rPr lang="en-US" sz="1400" b="1" dirty="0">
                <a:latin typeface="Helvetica" panose="020B0604020202020204" pitchFamily="34" charset="0"/>
                <a:cs typeface="Helvetica" panose="020B0604020202020204" pitchFamily="34" charset="0"/>
              </a:rPr>
              <a:t>2018 to 2022</a:t>
            </a:r>
            <a:r>
              <a:rPr lang="en-US" sz="1400" dirty="0">
                <a:latin typeface="Helvetica" panose="020B0604020202020204" pitchFamily="34" charset="0"/>
                <a:cs typeface="Helvetica" panose="020B0604020202020204" pitchFamily="34" charset="0"/>
              </a:rPr>
              <a:t>, the rate of </a:t>
            </a:r>
            <a:r>
              <a:rPr lang="en-US" sz="1400" b="1" dirty="0">
                <a:latin typeface="Helvetica" panose="020B0604020202020204" pitchFamily="34" charset="0"/>
                <a:cs typeface="Helvetica" panose="020B0604020202020204" pitchFamily="34" charset="0"/>
              </a:rPr>
              <a:t>medical encounters </a:t>
            </a:r>
            <a:r>
              <a:rPr lang="en-US" sz="1400" dirty="0">
                <a:latin typeface="Helvetica" panose="020B0604020202020204" pitchFamily="34" charset="0"/>
                <a:cs typeface="Helvetica" panose="020B0604020202020204" pitchFamily="34" charset="0"/>
              </a:rPr>
              <a:t>due to </a:t>
            </a:r>
            <a:r>
              <a:rPr lang="en-US" sz="1400" b="1" dirty="0">
                <a:latin typeface="Helvetica" panose="020B0604020202020204" pitchFamily="34" charset="0"/>
                <a:cs typeface="Helvetica" panose="020B0604020202020204" pitchFamily="34" charset="0"/>
              </a:rPr>
              <a:t>alcohol poisoning </a:t>
            </a:r>
            <a:r>
              <a:rPr lang="en-US" sz="1400" dirty="0">
                <a:latin typeface="Helvetica" panose="020B0604020202020204" pitchFamily="34" charset="0"/>
                <a:cs typeface="Helvetica" panose="020B0604020202020204" pitchFamily="34" charset="0"/>
              </a:rPr>
              <a:t>and </a:t>
            </a:r>
            <a:r>
              <a:rPr lang="en-US" sz="1400" b="1" dirty="0">
                <a:latin typeface="Helvetica" panose="020B0604020202020204" pitchFamily="34" charset="0"/>
                <a:cs typeface="Helvetica" panose="020B0604020202020204" pitchFamily="34" charset="0"/>
              </a:rPr>
              <a:t>abuse/dependence </a:t>
            </a:r>
            <a:r>
              <a:rPr lang="en-US" sz="1400" dirty="0">
                <a:latin typeface="Helvetica" panose="020B0604020202020204" pitchFamily="34" charset="0"/>
                <a:cs typeface="Helvetica" panose="020B0604020202020204" pitchFamily="34" charset="0"/>
              </a:rPr>
              <a:t>has </a:t>
            </a:r>
            <a:r>
              <a:rPr lang="en-US" sz="1400" b="1" dirty="0">
                <a:latin typeface="Helvetica" panose="020B0604020202020204" pitchFamily="34" charset="0"/>
                <a:cs typeface="Helvetica" panose="020B0604020202020204" pitchFamily="34" charset="0"/>
              </a:rPr>
              <a:t>decreased </a:t>
            </a:r>
            <a:r>
              <a:rPr lang="en-US" sz="1400" dirty="0">
                <a:latin typeface="Helvetica" panose="020B0604020202020204" pitchFamily="34" charset="0"/>
                <a:cs typeface="Helvetica" panose="020B0604020202020204" pitchFamily="34" charset="0"/>
              </a:rPr>
              <a:t>over time.</a:t>
            </a:r>
          </a:p>
          <a:p>
            <a:endParaRPr lang="en-US" sz="1800" dirty="0">
              <a:latin typeface="Helvetica" panose="020B0604020202020204" pitchFamily="34" charset="0"/>
              <a:cs typeface="Helvetica" panose="020B0604020202020204" pitchFamily="34" charset="0"/>
            </a:endParaRPr>
          </a:p>
        </p:txBody>
      </p:sp>
      <p:sp>
        <p:nvSpPr>
          <p:cNvPr id="13" name="TextBox 12">
            <a:extLst>
              <a:ext uri="{FF2B5EF4-FFF2-40B4-BE49-F238E27FC236}">
                <a16:creationId xmlns:a16="http://schemas.microsoft.com/office/drawing/2014/main" id="{1B4D5DDA-2A65-441B-4F18-5AB3260EF6DA}"/>
              </a:ext>
            </a:extLst>
          </p:cNvPr>
          <p:cNvSpPr txBox="1"/>
          <p:nvPr/>
        </p:nvSpPr>
        <p:spPr>
          <a:xfrm>
            <a:off x="603440" y="2053308"/>
            <a:ext cx="5096969" cy="4185761"/>
          </a:xfrm>
          <a:prstGeom prst="rect">
            <a:avLst/>
          </a:prstGeom>
          <a:noFill/>
        </p:spPr>
        <p:txBody>
          <a:bodyPr wrap="square">
            <a:spAutoFit/>
          </a:bodyPr>
          <a:lstStyle/>
          <a:p>
            <a:r>
              <a:rPr lang="en-US" sz="1400" b="1" dirty="0">
                <a:latin typeface="Helvetica" panose="020B0604020202020204" pitchFamily="34" charset="0"/>
                <a:cs typeface="Helvetica" panose="020B0604020202020204" pitchFamily="34" charset="0"/>
              </a:rPr>
              <a:t>Alcohol Poisoning (highest rates):</a:t>
            </a:r>
          </a:p>
          <a:p>
            <a:pPr marL="742950" lvl="1" indent="-285750">
              <a:buFont typeface="Arial" panose="020B0604020202020204" pitchFamily="34" charset="0"/>
              <a:buChar char="•"/>
            </a:pPr>
            <a:r>
              <a:rPr lang="en-US" sz="1400" b="1" dirty="0">
                <a:latin typeface="Helvetica" panose="020B0604020202020204" pitchFamily="34" charset="0"/>
                <a:cs typeface="Helvetica" panose="020B0604020202020204" pitchFamily="34" charset="0"/>
              </a:rPr>
              <a:t>ED Discharge:</a:t>
            </a:r>
            <a:endParaRPr lang="en-US" sz="1400" dirty="0">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Underage females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20+ year-old 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18-24 year-olds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Non-Hispanic Black residents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North Central and Central Region residents</a:t>
            </a:r>
          </a:p>
          <a:p>
            <a:pPr marL="742950" lvl="1" indent="-285750">
              <a:buFont typeface="Arial" panose="020B0604020202020204" pitchFamily="34" charset="0"/>
              <a:buChar char="•"/>
            </a:pPr>
            <a:r>
              <a:rPr lang="en-US" sz="1400" b="1" dirty="0">
                <a:latin typeface="Helvetica" panose="020B0604020202020204" pitchFamily="34" charset="0"/>
                <a:cs typeface="Helvetica" panose="020B0604020202020204" pitchFamily="34" charset="0"/>
              </a:rPr>
              <a:t>Hospitalization:</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20+ year-old 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45-64 year-olds.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Non-Hispanic White residents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East Region residents</a:t>
            </a:r>
          </a:p>
          <a:p>
            <a:pPr marL="1200150" lvl="2" indent="-285750">
              <a:buFont typeface="Arial" panose="020B0604020202020204" pitchFamily="34" charset="0"/>
              <a:buChar char="•"/>
            </a:pPr>
            <a:endParaRPr lang="en-US" sz="1400" dirty="0">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A majority of those with a medical discharge with </a:t>
            </a:r>
            <a:r>
              <a:rPr lang="en-US" sz="1400" b="1" dirty="0">
                <a:latin typeface="Helvetica" panose="020B0604020202020204" pitchFamily="34" charset="0"/>
                <a:cs typeface="Helvetica" panose="020B0604020202020204" pitchFamily="34" charset="0"/>
              </a:rPr>
              <a:t>any mention of alcohol-related poisoning </a:t>
            </a:r>
            <a:r>
              <a:rPr lang="en-US" sz="1400" dirty="0">
                <a:latin typeface="Helvetica" panose="020B0604020202020204" pitchFamily="34" charset="0"/>
                <a:cs typeface="Helvetica" panose="020B0604020202020204" pitchFamily="34" charset="0"/>
              </a:rPr>
              <a:t>were admitted with the </a:t>
            </a:r>
            <a:r>
              <a:rPr lang="en-US" sz="1400" b="1" dirty="0">
                <a:latin typeface="Helvetica" panose="020B0604020202020204" pitchFamily="34" charset="0"/>
                <a:cs typeface="Helvetica" panose="020B0604020202020204" pitchFamily="34" charset="0"/>
              </a:rPr>
              <a:t>principal diagnoses of</a:t>
            </a:r>
            <a:r>
              <a:rPr lang="en-US" sz="1400" dirty="0">
                <a:latin typeface="Helvetica" panose="020B0604020202020204" pitchFamily="34" charset="0"/>
                <a:cs typeface="Helvetica" panose="020B0604020202020204" pitchFamily="34" charset="0"/>
              </a:rPr>
              <a:t>: toxic effects of ethanol, head injury, and poisoning by benzodiazepines.</a:t>
            </a:r>
          </a:p>
          <a:p>
            <a:pPr marL="285750" indent="-285750">
              <a:buFont typeface="Arial" panose="020B0604020202020204" pitchFamily="34" charset="0"/>
              <a:buChar char="•"/>
            </a:pPr>
            <a:endParaRPr lang="en-US" sz="1400" dirty="0">
              <a:latin typeface="Helvetica" panose="020B0604020202020204" pitchFamily="34" charset="0"/>
              <a:cs typeface="Helvetica" panose="020B0604020202020204" pitchFamily="34" charset="0"/>
            </a:endParaRPr>
          </a:p>
          <a:p>
            <a:pPr lvl="2"/>
            <a:endParaRPr lang="en-US" sz="1400" b="1" dirty="0">
              <a:latin typeface="Helvetica" panose="020B0604020202020204" pitchFamily="34" charset="0"/>
              <a:cs typeface="Helvetica" panose="020B0604020202020204" pitchFamily="34" charset="0"/>
            </a:endParaRPr>
          </a:p>
        </p:txBody>
      </p:sp>
      <p:sp>
        <p:nvSpPr>
          <p:cNvPr id="14" name="TextBox 13">
            <a:extLst>
              <a:ext uri="{FF2B5EF4-FFF2-40B4-BE49-F238E27FC236}">
                <a16:creationId xmlns:a16="http://schemas.microsoft.com/office/drawing/2014/main" id="{3079287A-494C-76BB-C453-EDDA4A2B508D}"/>
              </a:ext>
            </a:extLst>
          </p:cNvPr>
          <p:cNvSpPr txBox="1"/>
          <p:nvPr/>
        </p:nvSpPr>
        <p:spPr>
          <a:xfrm>
            <a:off x="6096000" y="2053308"/>
            <a:ext cx="5324272" cy="4616648"/>
          </a:xfrm>
          <a:prstGeom prst="rect">
            <a:avLst/>
          </a:prstGeom>
          <a:noFill/>
        </p:spPr>
        <p:txBody>
          <a:bodyPr wrap="square">
            <a:spAutoFit/>
          </a:bodyPr>
          <a:lstStyle/>
          <a:p>
            <a:r>
              <a:rPr lang="en-US" sz="1400" b="1" dirty="0">
                <a:latin typeface="Helvetica" panose="020B0604020202020204" pitchFamily="34" charset="0"/>
                <a:cs typeface="Helvetica" panose="020B0604020202020204" pitchFamily="34" charset="0"/>
              </a:rPr>
              <a:t>Alcohol-Related Disorders (highest rates):</a:t>
            </a:r>
          </a:p>
          <a:p>
            <a:pPr marL="742950" lvl="1" indent="-285750">
              <a:buFont typeface="Arial" panose="020B0604020202020204" pitchFamily="34" charset="0"/>
              <a:buChar char="•"/>
            </a:pPr>
            <a:r>
              <a:rPr lang="en-US" sz="1400" b="1" dirty="0">
                <a:latin typeface="Helvetica" panose="020B0604020202020204" pitchFamily="34" charset="0"/>
                <a:cs typeface="Helvetica" panose="020B0604020202020204" pitchFamily="34" charset="0"/>
              </a:rPr>
              <a:t>ED Discharge:</a:t>
            </a:r>
            <a:endParaRPr lang="en-US" sz="1400" dirty="0">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Underage females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20+ year-old 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25-34 year-olds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Non-Hispanic Black residents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Central Region residents</a:t>
            </a:r>
          </a:p>
          <a:p>
            <a:pPr marL="742950" lvl="1" indent="-285750">
              <a:buFont typeface="Arial" panose="020B0604020202020204" pitchFamily="34" charset="0"/>
              <a:buChar char="•"/>
            </a:pPr>
            <a:r>
              <a:rPr lang="en-US" sz="1400" b="1" dirty="0">
                <a:latin typeface="Helvetica" panose="020B0604020202020204" pitchFamily="34" charset="0"/>
                <a:cs typeface="Helvetica" panose="020B0604020202020204" pitchFamily="34" charset="0"/>
              </a:rPr>
              <a:t>Hospitalization:</a:t>
            </a:r>
            <a:endParaRPr lang="en-US" sz="1400" dirty="0">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Underage females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20+ year-old males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55-64 year-olds.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Non-Hispanic AIAN residents</a:t>
            </a:r>
          </a:p>
          <a:p>
            <a:pPr marL="1200150" lvl="2"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East Region residents</a:t>
            </a:r>
          </a:p>
          <a:p>
            <a:pPr marL="1200150" lvl="2" indent="-285750">
              <a:buFont typeface="Arial" panose="020B0604020202020204" pitchFamily="34" charset="0"/>
              <a:buChar char="•"/>
            </a:pPr>
            <a:endParaRPr lang="en-US" sz="1400" dirty="0">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latin typeface="Helvetica" panose="020B0604020202020204" pitchFamily="34" charset="0"/>
                <a:cs typeface="Helvetica" panose="020B0604020202020204" pitchFamily="34" charset="0"/>
              </a:rPr>
              <a:t>A majority of those with a medical discharge with </a:t>
            </a:r>
            <a:r>
              <a:rPr lang="en-US" sz="1400" b="1" dirty="0">
                <a:latin typeface="Helvetica" panose="020B0604020202020204" pitchFamily="34" charset="0"/>
                <a:cs typeface="Helvetica" panose="020B0604020202020204" pitchFamily="34" charset="0"/>
              </a:rPr>
              <a:t>any mention of alcohol-related disorders</a:t>
            </a:r>
            <a:r>
              <a:rPr lang="en-US" sz="1400" dirty="0">
                <a:latin typeface="Helvetica" panose="020B0604020202020204" pitchFamily="34" charset="0"/>
                <a:cs typeface="Helvetica" panose="020B0604020202020204" pitchFamily="34" charset="0"/>
              </a:rPr>
              <a:t> were admitted with the </a:t>
            </a:r>
            <a:r>
              <a:rPr lang="en-US" sz="1400" b="1" dirty="0">
                <a:latin typeface="Helvetica" panose="020B0604020202020204" pitchFamily="34" charset="0"/>
                <a:cs typeface="Helvetica" panose="020B0604020202020204" pitchFamily="34" charset="0"/>
              </a:rPr>
              <a:t>principal diagnoses of</a:t>
            </a:r>
            <a:r>
              <a:rPr lang="en-US" sz="1400" dirty="0">
                <a:latin typeface="Helvetica" panose="020B0604020202020204" pitchFamily="34" charset="0"/>
                <a:cs typeface="Helvetica" panose="020B0604020202020204" pitchFamily="34" charset="0"/>
              </a:rPr>
              <a:t>: alcohol abuse or dependence, suicidal ideations, sepsis, and major depressive disorder.</a:t>
            </a:r>
          </a:p>
          <a:p>
            <a:pPr marL="1200150" lvl="2" indent="-285750">
              <a:buFont typeface="Arial" panose="020B0604020202020204" pitchFamily="34" charset="0"/>
              <a:buChar char="•"/>
            </a:pPr>
            <a:endParaRPr lang="en-US" sz="1400" dirty="0">
              <a:latin typeface="Helvetica" panose="020B0604020202020204" pitchFamily="34" charset="0"/>
              <a:cs typeface="Helvetica" panose="020B0604020202020204" pitchFamily="34" charset="0"/>
            </a:endParaRPr>
          </a:p>
          <a:p>
            <a:pPr lvl="2"/>
            <a:endParaRPr lang="en-US" sz="1400" b="1" dirty="0">
              <a:latin typeface="Helvetica" panose="020B0604020202020204" pitchFamily="34" charset="0"/>
              <a:cs typeface="Helvetica" panose="020B0604020202020204" pitchFamily="34" charset="0"/>
            </a:endParaRPr>
          </a:p>
          <a:p>
            <a:pPr lvl="1"/>
            <a:endParaRPr lang="en-US" sz="1400" dirty="0">
              <a:latin typeface="Helvetica" panose="020B0604020202020204" pitchFamily="34" charset="0"/>
              <a:cs typeface="Helvetica" panose="020B0604020202020204" pitchFamily="34" charset="0"/>
            </a:endParaRPr>
          </a:p>
        </p:txBody>
      </p:sp>
      <p:pic>
        <p:nvPicPr>
          <p:cNvPr id="8" name="Picture 7">
            <a:extLst>
              <a:ext uri="{FF2B5EF4-FFF2-40B4-BE49-F238E27FC236}">
                <a16:creationId xmlns:a16="http://schemas.microsoft.com/office/drawing/2014/main" id="{D13296D2-8B5F-4494-A2B4-5CCD000B6FCC}"/>
              </a:ext>
            </a:extLst>
          </p:cNvPr>
          <p:cNvPicPr>
            <a:picLocks noChangeAspect="1"/>
          </p:cNvPicPr>
          <p:nvPr/>
        </p:nvPicPr>
        <p:blipFill>
          <a:blip r:embed="rId3"/>
          <a:stretch>
            <a:fillRect/>
          </a:stretch>
        </p:blipFill>
        <p:spPr>
          <a:xfrm>
            <a:off x="8126509" y="161443"/>
            <a:ext cx="3804234" cy="890093"/>
          </a:xfrm>
          <a:prstGeom prst="rect">
            <a:avLst/>
          </a:prstGeom>
        </p:spPr>
      </p:pic>
    </p:spTree>
    <p:extLst>
      <p:ext uri="{BB962C8B-B14F-4D97-AF65-F5344CB8AC3E}">
        <p14:creationId xmlns:p14="http://schemas.microsoft.com/office/powerpoint/2010/main" val="1743343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5A4AF-F9A1-DFAF-F686-ACDB452E6092}"/>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210E3200-775D-6448-8B6B-060045866057}"/>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7A7A2D7D-E335-740F-4490-6E8CA6AF3DC2}"/>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F0534AB7-31DB-8CE7-B61A-7ED65085B7BD}"/>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548162E7-28F9-CBF6-0A32-45334FEED692}"/>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8" name="Content Placeholder 7">
            <a:extLst>
              <a:ext uri="{FF2B5EF4-FFF2-40B4-BE49-F238E27FC236}">
                <a16:creationId xmlns:a16="http://schemas.microsoft.com/office/drawing/2014/main" id="{2CE98EF6-315D-6D7A-F086-CF1A997753E9}"/>
              </a:ext>
            </a:extLst>
          </p:cNvPr>
          <p:cNvSpPr>
            <a:spLocks noGrp="1"/>
          </p:cNvSpPr>
          <p:nvPr>
            <p:ph idx="1"/>
          </p:nvPr>
        </p:nvSpPr>
        <p:spPr>
          <a:xfrm>
            <a:off x="642026" y="1459960"/>
            <a:ext cx="10711774" cy="4717003"/>
          </a:xfrm>
        </p:spPr>
        <p:txBody>
          <a:bodyPr>
            <a:normAutofit/>
          </a:bodyPr>
          <a:lstStyle/>
          <a:p>
            <a:r>
              <a:rPr lang="en-US" sz="1400" dirty="0">
                <a:latin typeface="Helvetica" panose="020B0604020202020204" pitchFamily="34" charset="0"/>
                <a:cs typeface="Helvetica" panose="020B0604020202020204" pitchFamily="34" charset="0"/>
              </a:rPr>
              <a:t>From </a:t>
            </a:r>
            <a:r>
              <a:rPr lang="en-US" sz="1400" b="1" dirty="0">
                <a:latin typeface="Helvetica" panose="020B0604020202020204" pitchFamily="34" charset="0"/>
                <a:cs typeface="Helvetica" panose="020B0604020202020204" pitchFamily="34" charset="0"/>
              </a:rPr>
              <a:t>2019 to 2023</a:t>
            </a:r>
            <a:r>
              <a:rPr lang="en-US" sz="1400" dirty="0">
                <a:latin typeface="Helvetica" panose="020B0604020202020204" pitchFamily="34" charset="0"/>
                <a:cs typeface="Helvetica" panose="020B0604020202020204" pitchFamily="34" charset="0"/>
              </a:rPr>
              <a:t>, the rates of </a:t>
            </a:r>
            <a:r>
              <a:rPr lang="en-US" sz="1400" b="1" dirty="0">
                <a:latin typeface="Helvetica" panose="020B0604020202020204" pitchFamily="34" charset="0"/>
                <a:cs typeface="Helvetica" panose="020B0604020202020204" pitchFamily="34" charset="0"/>
              </a:rPr>
              <a:t>death</a:t>
            </a:r>
            <a:r>
              <a:rPr lang="en-US" sz="1400" dirty="0">
                <a:latin typeface="Helvetica" panose="020B0604020202020204" pitchFamily="34" charset="0"/>
                <a:cs typeface="Helvetica" panose="020B0604020202020204" pitchFamily="34" charset="0"/>
              </a:rPr>
              <a:t> due to </a:t>
            </a:r>
            <a:r>
              <a:rPr lang="en-US" sz="1400" b="1" dirty="0">
                <a:latin typeface="Helvetica" panose="020B0604020202020204" pitchFamily="34" charset="0"/>
                <a:cs typeface="Helvetica" panose="020B0604020202020204" pitchFamily="34" charset="0"/>
              </a:rPr>
              <a:t>alcohol poisoning</a:t>
            </a:r>
            <a:r>
              <a:rPr lang="en-US" sz="1400" dirty="0">
                <a:latin typeface="Helvetica" panose="020B0604020202020204" pitchFamily="34" charset="0"/>
                <a:cs typeface="Helvetica" panose="020B0604020202020204" pitchFamily="34" charset="0"/>
              </a:rPr>
              <a:t> and </a:t>
            </a:r>
            <a:r>
              <a:rPr lang="en-US" sz="1400" b="1" dirty="0">
                <a:latin typeface="Helvetica" panose="020B0604020202020204" pitchFamily="34" charset="0"/>
                <a:cs typeface="Helvetica" panose="020B0604020202020204" pitchFamily="34" charset="0"/>
              </a:rPr>
              <a:t>alcohol-related disorders increased </a:t>
            </a:r>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San Diego County</a:t>
            </a:r>
          </a:p>
          <a:p>
            <a:pPr lvl="1"/>
            <a:r>
              <a:rPr lang="en-US" sz="1400" dirty="0">
                <a:latin typeface="Helvetica" panose="020B0604020202020204" pitchFamily="34" charset="0"/>
                <a:cs typeface="Helvetica" panose="020B0604020202020204" pitchFamily="34" charset="0"/>
              </a:rPr>
              <a:t>However, </a:t>
            </a:r>
            <a:r>
              <a:rPr lang="en-US" sz="1400" b="1" dirty="0">
                <a:latin typeface="Helvetica" panose="020B0604020202020204" pitchFamily="34" charset="0"/>
                <a:cs typeface="Helvetica" panose="020B0604020202020204" pitchFamily="34" charset="0"/>
              </a:rPr>
              <a:t>most recently </a:t>
            </a:r>
            <a:r>
              <a:rPr lang="en-US" sz="1400" dirty="0">
                <a:latin typeface="Helvetica" panose="020B0604020202020204" pitchFamily="34" charset="0"/>
                <a:cs typeface="Helvetica" panose="020B0604020202020204" pitchFamily="34" charset="0"/>
              </a:rPr>
              <a:t>from 2022 to 2023, the death rates have been</a:t>
            </a:r>
            <a:r>
              <a:rPr lang="en-US" sz="1400" b="1" dirty="0">
                <a:latin typeface="Helvetica" panose="020B0604020202020204" pitchFamily="34" charset="0"/>
                <a:cs typeface="Helvetica" panose="020B0604020202020204" pitchFamily="34" charset="0"/>
              </a:rPr>
              <a:t> stabilizing </a:t>
            </a:r>
            <a:r>
              <a:rPr lang="en-US" sz="1400" dirty="0">
                <a:latin typeface="Helvetica" panose="020B0604020202020204" pitchFamily="34" charset="0"/>
                <a:cs typeface="Helvetica" panose="020B0604020202020204" pitchFamily="34" charset="0"/>
              </a:rPr>
              <a:t>in San Diego County.</a:t>
            </a:r>
          </a:p>
          <a:p>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2023</a:t>
            </a:r>
            <a:r>
              <a:rPr lang="en-US" sz="1400" dirty="0">
                <a:latin typeface="Helvetica" panose="020B0604020202020204" pitchFamily="34" charset="0"/>
                <a:cs typeface="Helvetica" panose="020B0604020202020204" pitchFamily="34" charset="0"/>
              </a:rPr>
              <a:t>, the rates of death due to alcohol poisoning and alcohol-related disorders in </a:t>
            </a:r>
            <a:r>
              <a:rPr lang="en-US" sz="1400" b="1" dirty="0">
                <a:latin typeface="Helvetica" panose="020B0604020202020204" pitchFamily="34" charset="0"/>
                <a:cs typeface="Helvetica" panose="020B0604020202020204" pitchFamily="34" charset="0"/>
              </a:rPr>
              <a:t>San Diego County </a:t>
            </a:r>
            <a:r>
              <a:rPr lang="en-US" sz="1400" dirty="0">
                <a:latin typeface="Helvetica" panose="020B0604020202020204" pitchFamily="34" charset="0"/>
                <a:cs typeface="Helvetica" panose="020B0604020202020204" pitchFamily="34" charset="0"/>
              </a:rPr>
              <a:t>were</a:t>
            </a:r>
            <a:r>
              <a:rPr lang="en-US" sz="1400" b="1" dirty="0">
                <a:latin typeface="Helvetica" panose="020B0604020202020204" pitchFamily="34" charset="0"/>
                <a:cs typeface="Helvetica" panose="020B0604020202020204" pitchFamily="34" charset="0"/>
              </a:rPr>
              <a:t> higher </a:t>
            </a:r>
            <a:r>
              <a:rPr lang="en-US" sz="1400" dirty="0">
                <a:latin typeface="Helvetica" panose="020B0604020202020204" pitchFamily="34" charset="0"/>
                <a:cs typeface="Helvetica" panose="020B0604020202020204" pitchFamily="34" charset="0"/>
              </a:rPr>
              <a:t>than the national and state rate.</a:t>
            </a:r>
          </a:p>
          <a:p>
            <a:r>
              <a:rPr lang="en-US" sz="1400" dirty="0">
                <a:latin typeface="Helvetica" panose="020B0604020202020204" pitchFamily="34" charset="0"/>
                <a:cs typeface="Helvetica" panose="020B0604020202020204" pitchFamily="34" charset="0"/>
              </a:rPr>
              <a:t>From 2019 to 2023, the rate of </a:t>
            </a:r>
            <a:r>
              <a:rPr lang="en-US" sz="1400" b="1" dirty="0">
                <a:latin typeface="Helvetica" panose="020B0604020202020204" pitchFamily="34" charset="0"/>
                <a:cs typeface="Helvetica" panose="020B0604020202020204" pitchFamily="34" charset="0"/>
              </a:rPr>
              <a:t>poisoning deaths involving alcohol and other drugs </a:t>
            </a:r>
            <a:r>
              <a:rPr lang="en-US" sz="1400" dirty="0">
                <a:latin typeface="Helvetica" panose="020B0604020202020204" pitchFamily="34" charset="0"/>
                <a:cs typeface="Helvetica" panose="020B0604020202020204" pitchFamily="34" charset="0"/>
              </a:rPr>
              <a:t>had </a:t>
            </a:r>
            <a:r>
              <a:rPr lang="en-US" sz="1400" b="1" dirty="0">
                <a:latin typeface="Helvetica" panose="020B0604020202020204" pitchFamily="34" charset="0"/>
                <a:cs typeface="Helvetica" panose="020B0604020202020204" pitchFamily="34" charset="0"/>
              </a:rPr>
              <a:t>increased by 153% </a:t>
            </a:r>
            <a:r>
              <a:rPr lang="en-US" sz="1400" dirty="0">
                <a:latin typeface="Helvetica" panose="020B0604020202020204" pitchFamily="34" charset="0"/>
                <a:cs typeface="Helvetica" panose="020B0604020202020204" pitchFamily="34" charset="0"/>
              </a:rPr>
              <a:t>, while the rate of death due to </a:t>
            </a:r>
            <a:r>
              <a:rPr lang="en-US" sz="1400" b="1" dirty="0">
                <a:latin typeface="Helvetica" panose="020B0604020202020204" pitchFamily="34" charset="0"/>
                <a:cs typeface="Helvetica" panose="020B0604020202020204" pitchFamily="34" charset="0"/>
              </a:rPr>
              <a:t>alcohol poisoning alone increased by 77%</a:t>
            </a:r>
            <a:r>
              <a:rPr lang="en-US" sz="1400" dirty="0">
                <a:latin typeface="Helvetica" panose="020B0604020202020204" pitchFamily="34" charset="0"/>
                <a:cs typeface="Helvetica" panose="020B0604020202020204" pitchFamily="34" charset="0"/>
              </a:rPr>
              <a:t>. </a:t>
            </a:r>
          </a:p>
          <a:p>
            <a:r>
              <a:rPr lang="en-US" sz="1400" b="1" dirty="0">
                <a:latin typeface="Helvetica" panose="020B0604020202020204" pitchFamily="34" charset="0"/>
                <a:cs typeface="Helvetica" panose="020B0604020202020204" pitchFamily="34" charset="0"/>
              </a:rPr>
              <a:t>20+ year-olds </a:t>
            </a:r>
            <a:r>
              <a:rPr lang="en-US" sz="1400" dirty="0">
                <a:latin typeface="Helvetica" panose="020B0604020202020204" pitchFamily="34" charset="0"/>
                <a:cs typeface="Helvetica" panose="020B0604020202020204" pitchFamily="34" charset="0"/>
              </a:rPr>
              <a:t>had an increase in </a:t>
            </a:r>
            <a:r>
              <a:rPr lang="en-US" sz="1400" b="1" dirty="0">
                <a:latin typeface="Helvetica" panose="020B0604020202020204" pitchFamily="34" charset="0"/>
                <a:cs typeface="Helvetica" panose="020B0604020202020204" pitchFamily="34" charset="0"/>
              </a:rPr>
              <a:t>alcohol poisoning deaths </a:t>
            </a:r>
            <a:r>
              <a:rPr lang="en-US" sz="1400" dirty="0">
                <a:latin typeface="Helvetica" panose="020B0604020202020204" pitchFamily="34" charset="0"/>
                <a:cs typeface="Helvetica" panose="020B0604020202020204" pitchFamily="34" charset="0"/>
              </a:rPr>
              <a:t>in the past 5 years, while the rates were </a:t>
            </a:r>
            <a:r>
              <a:rPr lang="en-US" sz="1400" b="1" dirty="0">
                <a:latin typeface="Helvetica" panose="020B0604020202020204" pitchFamily="34" charset="0"/>
                <a:cs typeface="Helvetica" panose="020B0604020202020204" pitchFamily="34" charset="0"/>
              </a:rPr>
              <a:t>suppressed for &lt;20 year-olds</a:t>
            </a:r>
            <a:r>
              <a:rPr lang="en-US" sz="1400" dirty="0">
                <a:latin typeface="Helvetica" panose="020B0604020202020204" pitchFamily="34" charset="0"/>
                <a:cs typeface="Helvetica" panose="020B0604020202020204" pitchFamily="34" charset="0"/>
              </a:rPr>
              <a:t> (&lt;11 deaths).</a:t>
            </a:r>
            <a:br>
              <a:rPr lang="en-US" sz="1400" dirty="0">
                <a:latin typeface="Helvetica" panose="020B0604020202020204" pitchFamily="34" charset="0"/>
                <a:cs typeface="Helvetica" panose="020B0604020202020204" pitchFamily="34" charset="0"/>
              </a:rPr>
            </a:br>
            <a:endParaRPr lang="en-US" sz="1400" dirty="0">
              <a:latin typeface="Helvetica" panose="020B0604020202020204" pitchFamily="34" charset="0"/>
              <a:cs typeface="Helvetica" panose="020B0604020202020204" pitchFamily="34" charset="0"/>
            </a:endParaRPr>
          </a:p>
          <a:p>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2023</a:t>
            </a:r>
            <a:r>
              <a:rPr lang="en-US" sz="1400" dirty="0">
                <a:latin typeface="Helvetica" panose="020B0604020202020204" pitchFamily="34" charset="0"/>
                <a:cs typeface="Helvetica" panose="020B0604020202020204" pitchFamily="34" charset="0"/>
              </a:rPr>
              <a:t>, the rate of </a:t>
            </a:r>
            <a:r>
              <a:rPr lang="en-US" sz="1400" b="1" dirty="0">
                <a:latin typeface="Helvetica" panose="020B0604020202020204" pitchFamily="34" charset="0"/>
                <a:cs typeface="Helvetica" panose="020B0604020202020204" pitchFamily="34" charset="0"/>
              </a:rPr>
              <a:t>alcohol-related deaths </a:t>
            </a:r>
            <a:r>
              <a:rPr lang="en-US" sz="1400" dirty="0">
                <a:latin typeface="Helvetica" panose="020B0604020202020204" pitchFamily="34" charset="0"/>
                <a:cs typeface="Helvetica" panose="020B0604020202020204" pitchFamily="34" charset="0"/>
              </a:rPr>
              <a:t>was</a:t>
            </a:r>
            <a:r>
              <a:rPr lang="en-US" sz="1400" b="1" dirty="0">
                <a:latin typeface="Helvetica" panose="020B0604020202020204" pitchFamily="34" charset="0"/>
                <a:cs typeface="Helvetica" panose="020B0604020202020204" pitchFamily="34" charset="0"/>
              </a:rPr>
              <a:t> highest </a:t>
            </a:r>
            <a:r>
              <a:rPr lang="en-US" sz="1400" dirty="0">
                <a:latin typeface="Helvetica" panose="020B0604020202020204" pitchFamily="34" charset="0"/>
                <a:cs typeface="Helvetica" panose="020B0604020202020204" pitchFamily="34" charset="0"/>
              </a:rPr>
              <a:t>among </a:t>
            </a:r>
            <a:r>
              <a:rPr lang="en-US" sz="1400" b="1" dirty="0">
                <a:latin typeface="Helvetica" panose="020B0604020202020204" pitchFamily="34" charset="0"/>
                <a:cs typeface="Helvetica" panose="020B0604020202020204" pitchFamily="34" charset="0"/>
              </a:rPr>
              <a:t>20+year-olds </a:t>
            </a:r>
            <a:r>
              <a:rPr lang="en-US" sz="1400" dirty="0">
                <a:latin typeface="Helvetica" panose="020B0604020202020204" pitchFamily="34" charset="0"/>
                <a:cs typeface="Helvetica" panose="020B0604020202020204" pitchFamily="34" charset="0"/>
              </a:rPr>
              <a:t>who were:</a:t>
            </a:r>
          </a:p>
          <a:p>
            <a:pPr lvl="1"/>
            <a:r>
              <a:rPr lang="en-US" sz="1400" b="1" dirty="0">
                <a:latin typeface="Helvetica" panose="020B0604020202020204" pitchFamily="34" charset="0"/>
                <a:cs typeface="Helvetica" panose="020B0604020202020204" pitchFamily="34" charset="0"/>
              </a:rPr>
              <a:t>Male</a:t>
            </a:r>
            <a:r>
              <a:rPr lang="en-US" sz="1400" dirty="0">
                <a:latin typeface="Helvetica" panose="020B0604020202020204" pitchFamily="34" charset="0"/>
                <a:cs typeface="Helvetica" panose="020B0604020202020204" pitchFamily="34" charset="0"/>
              </a:rPr>
              <a:t> residents</a:t>
            </a:r>
          </a:p>
          <a:p>
            <a:pPr lvl="1"/>
            <a:r>
              <a:rPr lang="en-US" sz="1400" b="1" dirty="0">
                <a:latin typeface="Helvetica" panose="020B0604020202020204" pitchFamily="34" charset="0"/>
                <a:cs typeface="Helvetica" panose="020B0604020202020204" pitchFamily="34" charset="0"/>
              </a:rPr>
              <a:t>55-64</a:t>
            </a:r>
            <a:r>
              <a:rPr lang="en-US" sz="1400" dirty="0">
                <a:latin typeface="Helvetica" panose="020B0604020202020204" pitchFamily="34" charset="0"/>
                <a:cs typeface="Helvetica" panose="020B0604020202020204" pitchFamily="34" charset="0"/>
              </a:rPr>
              <a:t> year-olds</a:t>
            </a:r>
          </a:p>
          <a:p>
            <a:pPr lvl="1"/>
            <a:r>
              <a:rPr lang="en-US" sz="1400" b="1" dirty="0">
                <a:latin typeface="Helvetica" panose="020B0604020202020204" pitchFamily="34" charset="0"/>
                <a:cs typeface="Helvetica" panose="020B0604020202020204" pitchFamily="34" charset="0"/>
              </a:rPr>
              <a:t>Alcohol only </a:t>
            </a:r>
            <a:r>
              <a:rPr lang="en-US" sz="1400" dirty="0">
                <a:latin typeface="Helvetica" panose="020B0604020202020204" pitchFamily="34" charset="0"/>
                <a:cs typeface="Helvetica" panose="020B0604020202020204" pitchFamily="34" charset="0"/>
              </a:rPr>
              <a:t>deaths were highest among </a:t>
            </a:r>
            <a:r>
              <a:rPr lang="en-US" sz="1400" b="1" dirty="0">
                <a:latin typeface="Helvetica" panose="020B0604020202020204" pitchFamily="34" charset="0"/>
                <a:cs typeface="Helvetica" panose="020B0604020202020204" pitchFamily="34" charset="0"/>
              </a:rPr>
              <a:t>non-Hispanic white </a:t>
            </a:r>
            <a:r>
              <a:rPr lang="en-US" sz="1400" dirty="0">
                <a:latin typeface="Helvetica" panose="020B0604020202020204" pitchFamily="34" charset="0"/>
                <a:cs typeface="Helvetica" panose="020B0604020202020204" pitchFamily="34" charset="0"/>
              </a:rPr>
              <a:t>residents, while death due to </a:t>
            </a:r>
            <a:r>
              <a:rPr lang="en-US" sz="1400" b="1" dirty="0">
                <a:latin typeface="Helvetica" panose="020B0604020202020204" pitchFamily="34" charset="0"/>
                <a:cs typeface="Helvetica" panose="020B0604020202020204" pitchFamily="34" charset="0"/>
              </a:rPr>
              <a:t>alcohol and other drugs </a:t>
            </a:r>
            <a:r>
              <a:rPr lang="en-US" sz="1400" dirty="0">
                <a:latin typeface="Helvetica" panose="020B0604020202020204" pitchFamily="34" charset="0"/>
                <a:cs typeface="Helvetica" panose="020B0604020202020204" pitchFamily="34" charset="0"/>
              </a:rPr>
              <a:t>was highest among </a:t>
            </a:r>
            <a:r>
              <a:rPr lang="en-US" sz="1400" b="1" dirty="0">
                <a:latin typeface="Helvetica" panose="020B0604020202020204" pitchFamily="34" charset="0"/>
                <a:cs typeface="Helvetica" panose="020B0604020202020204" pitchFamily="34" charset="0"/>
              </a:rPr>
              <a:t>non-Hispanic black </a:t>
            </a:r>
            <a:r>
              <a:rPr lang="en-US" sz="1400" dirty="0">
                <a:latin typeface="Helvetica" panose="020B0604020202020204" pitchFamily="34" charset="0"/>
                <a:cs typeface="Helvetica" panose="020B0604020202020204" pitchFamily="34" charset="0"/>
              </a:rPr>
              <a:t>residents</a:t>
            </a:r>
          </a:p>
          <a:p>
            <a:pPr lvl="1"/>
            <a:r>
              <a:rPr lang="en-US" sz="1400" b="1" dirty="0">
                <a:latin typeface="Helvetica" panose="020B0604020202020204" pitchFamily="34" charset="0"/>
                <a:cs typeface="Helvetica" panose="020B0604020202020204" pitchFamily="34" charset="0"/>
              </a:rPr>
              <a:t>Central region </a:t>
            </a:r>
            <a:r>
              <a:rPr lang="en-US" sz="1400" dirty="0">
                <a:latin typeface="Helvetica" panose="020B0604020202020204" pitchFamily="34" charset="0"/>
                <a:cs typeface="Helvetica" panose="020B0604020202020204" pitchFamily="34" charset="0"/>
              </a:rPr>
              <a:t>residents</a:t>
            </a:r>
          </a:p>
          <a:p>
            <a:endParaRPr lang="en-US" sz="1400" dirty="0">
              <a:latin typeface="Helvetica" panose="020B0604020202020204" pitchFamily="34" charset="0"/>
              <a:cs typeface="Helvetica" panose="020B0604020202020204" pitchFamily="34" charset="0"/>
            </a:endParaRPr>
          </a:p>
          <a:p>
            <a:endParaRPr lang="en-US" sz="1400" dirty="0">
              <a:latin typeface="Helvetica" panose="020B0604020202020204" pitchFamily="34" charset="0"/>
              <a:cs typeface="Helvetica" panose="020B0604020202020204" pitchFamily="34" charset="0"/>
            </a:endParaRPr>
          </a:p>
        </p:txBody>
      </p:sp>
      <p:sp>
        <p:nvSpPr>
          <p:cNvPr id="2" name="Title 1">
            <a:extLst>
              <a:ext uri="{FF2B5EF4-FFF2-40B4-BE49-F238E27FC236}">
                <a16:creationId xmlns:a16="http://schemas.microsoft.com/office/drawing/2014/main" id="{C3B14C76-67E3-CA3B-B4E0-190E5A4675F5}"/>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Summary: </a:t>
            </a: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Alcohol-Related Mortality</a:t>
            </a:r>
          </a:p>
        </p:txBody>
      </p:sp>
      <p:pic>
        <p:nvPicPr>
          <p:cNvPr id="3" name="Picture 2">
            <a:extLst>
              <a:ext uri="{FF2B5EF4-FFF2-40B4-BE49-F238E27FC236}">
                <a16:creationId xmlns:a16="http://schemas.microsoft.com/office/drawing/2014/main" id="{5CF201CA-2685-4229-8EBE-C13389EE3024}"/>
              </a:ext>
            </a:extLst>
          </p:cNvPr>
          <p:cNvPicPr>
            <a:picLocks noChangeAspect="1"/>
          </p:cNvPicPr>
          <p:nvPr/>
        </p:nvPicPr>
        <p:blipFill>
          <a:blip r:embed="rId3"/>
          <a:stretch>
            <a:fillRect/>
          </a:stretch>
        </p:blipFill>
        <p:spPr>
          <a:xfrm>
            <a:off x="7959336" y="161443"/>
            <a:ext cx="3804234" cy="890093"/>
          </a:xfrm>
          <a:prstGeom prst="rect">
            <a:avLst/>
          </a:prstGeom>
        </p:spPr>
      </p:pic>
    </p:spTree>
    <p:extLst>
      <p:ext uri="{BB962C8B-B14F-4D97-AF65-F5344CB8AC3E}">
        <p14:creationId xmlns:p14="http://schemas.microsoft.com/office/powerpoint/2010/main" val="2942913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1D65E-AD80-2A64-41E7-8D932051A160}"/>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76E3F13A-7C02-4E8F-5AF3-3E34BF2FC3E1}"/>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163D6F49-7A8A-83FB-DB27-6F2CFBDDF2F3}"/>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AF3F667B-BB3A-F244-93BA-1534BADE020D}"/>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601F3B3D-8901-615D-965F-A25E900C86DF}"/>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F4203B5A-48A0-F92D-E0E0-E81AE115AC12}"/>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Appendix: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ICD-10 Codes for Medical Encounter Data</a:t>
            </a:r>
          </a:p>
        </p:txBody>
      </p:sp>
      <p:graphicFrame>
        <p:nvGraphicFramePr>
          <p:cNvPr id="8" name="Table 7">
            <a:extLst>
              <a:ext uri="{FF2B5EF4-FFF2-40B4-BE49-F238E27FC236}">
                <a16:creationId xmlns:a16="http://schemas.microsoft.com/office/drawing/2014/main" id="{F1D99C71-3EB4-1ACE-05A5-AA23BB6DA7F3}"/>
              </a:ext>
            </a:extLst>
          </p:cNvPr>
          <p:cNvGraphicFramePr>
            <a:graphicFrameLocks noGrp="1"/>
          </p:cNvGraphicFramePr>
          <p:nvPr>
            <p:extLst>
              <p:ext uri="{D42A27DB-BD31-4B8C-83A1-F6EECF244321}">
                <p14:modId xmlns:p14="http://schemas.microsoft.com/office/powerpoint/2010/main" val="3551417187"/>
              </p:ext>
            </p:extLst>
          </p:nvPr>
        </p:nvGraphicFramePr>
        <p:xfrm>
          <a:off x="261258" y="1522696"/>
          <a:ext cx="5692072" cy="4752439"/>
        </p:xfrm>
        <a:graphic>
          <a:graphicData uri="http://schemas.openxmlformats.org/drawingml/2006/table">
            <a:tbl>
              <a:tblPr>
                <a:tableStyleId>{D7AC3CCA-C797-4891-BE02-D94E43425B78}</a:tableStyleId>
              </a:tblPr>
              <a:tblGrid>
                <a:gridCol w="729083">
                  <a:extLst>
                    <a:ext uri="{9D8B030D-6E8A-4147-A177-3AD203B41FA5}">
                      <a16:colId xmlns:a16="http://schemas.microsoft.com/office/drawing/2014/main" val="641131570"/>
                    </a:ext>
                  </a:extLst>
                </a:gridCol>
                <a:gridCol w="3082658">
                  <a:extLst>
                    <a:ext uri="{9D8B030D-6E8A-4147-A177-3AD203B41FA5}">
                      <a16:colId xmlns:a16="http://schemas.microsoft.com/office/drawing/2014/main" val="1556505530"/>
                    </a:ext>
                  </a:extLst>
                </a:gridCol>
                <a:gridCol w="596155">
                  <a:extLst>
                    <a:ext uri="{9D8B030D-6E8A-4147-A177-3AD203B41FA5}">
                      <a16:colId xmlns:a16="http://schemas.microsoft.com/office/drawing/2014/main" val="2662003143"/>
                    </a:ext>
                  </a:extLst>
                </a:gridCol>
                <a:gridCol w="1284176">
                  <a:extLst>
                    <a:ext uri="{9D8B030D-6E8A-4147-A177-3AD203B41FA5}">
                      <a16:colId xmlns:a16="http://schemas.microsoft.com/office/drawing/2014/main" val="3648715589"/>
                    </a:ext>
                  </a:extLst>
                </a:gridCol>
              </a:tblGrid>
              <a:tr h="357971">
                <a:tc>
                  <a:txBody>
                    <a:bodyPr/>
                    <a:lstStyle/>
                    <a:p>
                      <a:pPr algn="ctr" fontAlgn="b"/>
                      <a:r>
                        <a:rPr lang="en-US" sz="800" b="1" u="none" strike="noStrike" dirty="0">
                          <a:effectLst/>
                        </a:rPr>
                        <a:t>ICD-10-CM CODE</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ICD-10-CM CODE DESCRIPTION</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'Default CCSR CATEGORY IP'</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Default CCSR CATEGORY DESCRIPTION IP</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extLst>
                  <a:ext uri="{0D108BD9-81ED-4DB2-BD59-A6C34878D82A}">
                    <a16:rowId xmlns:a16="http://schemas.microsoft.com/office/drawing/2014/main" val="4227174006"/>
                  </a:ext>
                </a:extLst>
              </a:tr>
              <a:tr h="134571">
                <a:tc>
                  <a:txBody>
                    <a:bodyPr/>
                    <a:lstStyle/>
                    <a:p>
                      <a:pPr algn="ctr" fontAlgn="b"/>
                      <a:r>
                        <a:rPr lang="en-US" sz="800" u="none" strike="noStrike">
                          <a:effectLst/>
                        </a:rPr>
                        <a:t>F1010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abuse, uncomplicated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675864"/>
                  </a:ext>
                </a:extLst>
              </a:tr>
              <a:tr h="134571">
                <a:tc>
                  <a:txBody>
                    <a:bodyPr/>
                    <a:lstStyle/>
                    <a:p>
                      <a:pPr algn="ctr" fontAlgn="b"/>
                      <a:r>
                        <a:rPr lang="en-US" sz="800" u="none" strike="noStrike">
                          <a:effectLst/>
                        </a:rPr>
                        <a:t>F10120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abuse with intoxication, uncomplicated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93217244"/>
                  </a:ext>
                </a:extLst>
              </a:tr>
              <a:tr h="134571">
                <a:tc>
                  <a:txBody>
                    <a:bodyPr/>
                    <a:lstStyle/>
                    <a:p>
                      <a:pPr algn="ctr" fontAlgn="b"/>
                      <a:r>
                        <a:rPr lang="en-US" sz="800" u="none" strike="noStrike">
                          <a:effectLst/>
                        </a:rPr>
                        <a:t>F10121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abuse with intoxication delirium</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207282266"/>
                  </a:ext>
                </a:extLst>
              </a:tr>
              <a:tr h="134571">
                <a:tc>
                  <a:txBody>
                    <a:bodyPr/>
                    <a:lstStyle/>
                    <a:p>
                      <a:pPr algn="ctr" fontAlgn="b"/>
                      <a:r>
                        <a:rPr lang="en-US" sz="800" u="none" strike="noStrike">
                          <a:effectLst/>
                        </a:rPr>
                        <a:t>F10129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intoxication,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524532021"/>
                  </a:ext>
                </a:extLst>
              </a:tr>
              <a:tr h="134571">
                <a:tc>
                  <a:txBody>
                    <a:bodyPr/>
                    <a:lstStyle/>
                    <a:p>
                      <a:pPr algn="ctr" fontAlgn="b"/>
                      <a:r>
                        <a:rPr lang="en-US" sz="800" u="none" strike="noStrike" dirty="0">
                          <a:effectLst/>
                        </a:rPr>
                        <a:t>F10130</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withdrawal, uncomplicated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723633888"/>
                  </a:ext>
                </a:extLst>
              </a:tr>
              <a:tr h="134571">
                <a:tc>
                  <a:txBody>
                    <a:bodyPr/>
                    <a:lstStyle/>
                    <a:p>
                      <a:pPr algn="ctr" fontAlgn="b"/>
                      <a:r>
                        <a:rPr lang="en-US" sz="800" u="none" strike="noStrike">
                          <a:effectLst/>
                        </a:rPr>
                        <a:t>F10131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withdrawal delirium</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173001098"/>
                  </a:ext>
                </a:extLst>
              </a:tr>
              <a:tr h="134571">
                <a:tc>
                  <a:txBody>
                    <a:bodyPr/>
                    <a:lstStyle/>
                    <a:p>
                      <a:pPr algn="ctr" fontAlgn="b"/>
                      <a:r>
                        <a:rPr lang="en-US" sz="800" u="none" strike="noStrike">
                          <a:effectLst/>
                        </a:rPr>
                        <a:t>F10132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withdrawal with perceptual disturbance</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660930858"/>
                  </a:ext>
                </a:extLst>
              </a:tr>
              <a:tr h="134571">
                <a:tc>
                  <a:txBody>
                    <a:bodyPr/>
                    <a:lstStyle/>
                    <a:p>
                      <a:pPr algn="ctr" fontAlgn="b"/>
                      <a:r>
                        <a:rPr lang="en-US" sz="800" u="none" strike="noStrike">
                          <a:effectLst/>
                        </a:rPr>
                        <a:t>F10139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withdrawal,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310040332"/>
                  </a:ext>
                </a:extLst>
              </a:tr>
              <a:tr h="134571">
                <a:tc>
                  <a:txBody>
                    <a:bodyPr/>
                    <a:lstStyle/>
                    <a:p>
                      <a:pPr algn="ctr" fontAlgn="b"/>
                      <a:r>
                        <a:rPr lang="en-US" sz="800" u="none" strike="noStrike">
                          <a:effectLst/>
                        </a:rPr>
                        <a:t>F1014</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mood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854475122"/>
                  </a:ext>
                </a:extLst>
              </a:tr>
              <a:tr h="179260">
                <a:tc>
                  <a:txBody>
                    <a:bodyPr/>
                    <a:lstStyle/>
                    <a:p>
                      <a:pPr algn="ctr" fontAlgn="b"/>
                      <a:r>
                        <a:rPr lang="en-US" sz="800" u="none" strike="noStrike">
                          <a:effectLst/>
                        </a:rPr>
                        <a:t>F10150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psychotic disorder with delusions</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491016730"/>
                  </a:ext>
                </a:extLst>
              </a:tr>
              <a:tr h="179260">
                <a:tc>
                  <a:txBody>
                    <a:bodyPr/>
                    <a:lstStyle/>
                    <a:p>
                      <a:pPr algn="ctr" fontAlgn="b"/>
                      <a:r>
                        <a:rPr lang="en-US" sz="800" u="none" strike="noStrike">
                          <a:effectLst/>
                        </a:rPr>
                        <a:t>F10151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psychotic disorder with hallucinations</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447086728"/>
                  </a:ext>
                </a:extLst>
              </a:tr>
              <a:tr h="134571">
                <a:tc>
                  <a:txBody>
                    <a:bodyPr/>
                    <a:lstStyle/>
                    <a:p>
                      <a:pPr algn="ctr" fontAlgn="b"/>
                      <a:r>
                        <a:rPr lang="en-US" sz="800" u="none" strike="noStrike">
                          <a:effectLst/>
                        </a:rPr>
                        <a:t>F10159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psychotic disorder,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800005810"/>
                  </a:ext>
                </a:extLst>
              </a:tr>
              <a:tr h="134571">
                <a:tc>
                  <a:txBody>
                    <a:bodyPr/>
                    <a:lstStyle/>
                    <a:p>
                      <a:pPr algn="ctr" fontAlgn="b"/>
                      <a:r>
                        <a:rPr lang="en-US" sz="800" u="none" strike="noStrike">
                          <a:effectLst/>
                        </a:rPr>
                        <a:t>F10180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anxiety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786903459"/>
                  </a:ext>
                </a:extLst>
              </a:tr>
              <a:tr h="134571">
                <a:tc>
                  <a:txBody>
                    <a:bodyPr/>
                    <a:lstStyle/>
                    <a:p>
                      <a:pPr algn="ctr" fontAlgn="b"/>
                      <a:r>
                        <a:rPr lang="en-US" sz="800" u="none" strike="noStrike">
                          <a:effectLst/>
                        </a:rPr>
                        <a:t>F10181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sexual dysfunction</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233916966"/>
                  </a:ext>
                </a:extLst>
              </a:tr>
              <a:tr h="134571">
                <a:tc>
                  <a:txBody>
                    <a:bodyPr/>
                    <a:lstStyle/>
                    <a:p>
                      <a:pPr algn="ctr" fontAlgn="b"/>
                      <a:r>
                        <a:rPr lang="en-US" sz="800" u="none" strike="noStrike">
                          <a:effectLst/>
                        </a:rPr>
                        <a:t>F10182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alcohol-induced sleep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741421088"/>
                  </a:ext>
                </a:extLst>
              </a:tr>
              <a:tr h="134571">
                <a:tc>
                  <a:txBody>
                    <a:bodyPr/>
                    <a:lstStyle/>
                    <a:p>
                      <a:pPr algn="ctr" fontAlgn="b"/>
                      <a:r>
                        <a:rPr lang="en-US" sz="800" u="none" strike="noStrike">
                          <a:effectLst/>
                        </a:rPr>
                        <a:t>F10188</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other alcohol-induced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08206084"/>
                  </a:ext>
                </a:extLst>
              </a:tr>
              <a:tr h="134571">
                <a:tc>
                  <a:txBody>
                    <a:bodyPr/>
                    <a:lstStyle/>
                    <a:p>
                      <a:pPr algn="ctr" fontAlgn="b"/>
                      <a:r>
                        <a:rPr lang="en-US" sz="800" u="none" strike="noStrike">
                          <a:effectLst/>
                        </a:rPr>
                        <a:t>F1019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abuse with unspecified alcohol-induced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997728247"/>
                  </a:ext>
                </a:extLst>
              </a:tr>
              <a:tr h="134571">
                <a:tc>
                  <a:txBody>
                    <a:bodyPr/>
                    <a:lstStyle/>
                    <a:p>
                      <a:pPr algn="ctr" fontAlgn="b"/>
                      <a:r>
                        <a:rPr lang="en-US" sz="800" u="none" strike="noStrike">
                          <a:effectLst/>
                        </a:rPr>
                        <a:t>F1020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uncomplicated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378778684"/>
                  </a:ext>
                </a:extLst>
              </a:tr>
              <a:tr h="134571">
                <a:tc>
                  <a:txBody>
                    <a:bodyPr/>
                    <a:lstStyle/>
                    <a:p>
                      <a:pPr algn="ctr" fontAlgn="b"/>
                      <a:r>
                        <a:rPr lang="en-US" sz="800" u="none" strike="noStrike">
                          <a:effectLst/>
                        </a:rPr>
                        <a:t>F10220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intoxication, uncomplicated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391052956"/>
                  </a:ext>
                </a:extLst>
              </a:tr>
              <a:tr h="134571">
                <a:tc>
                  <a:txBody>
                    <a:bodyPr/>
                    <a:lstStyle/>
                    <a:p>
                      <a:pPr algn="ctr" fontAlgn="b"/>
                      <a:r>
                        <a:rPr lang="en-US" sz="800" u="none" strike="noStrike">
                          <a:effectLst/>
                        </a:rPr>
                        <a:t>F10221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intoxication delirium</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4064728325"/>
                  </a:ext>
                </a:extLst>
              </a:tr>
              <a:tr h="134571">
                <a:tc>
                  <a:txBody>
                    <a:bodyPr/>
                    <a:lstStyle/>
                    <a:p>
                      <a:pPr algn="ctr" fontAlgn="b"/>
                      <a:r>
                        <a:rPr lang="en-US" sz="800" u="none" strike="noStrike">
                          <a:effectLst/>
                        </a:rPr>
                        <a:t>F10229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intoxication,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810613920"/>
                  </a:ext>
                </a:extLst>
              </a:tr>
              <a:tr h="134571">
                <a:tc>
                  <a:txBody>
                    <a:bodyPr/>
                    <a:lstStyle/>
                    <a:p>
                      <a:pPr algn="ctr" fontAlgn="b"/>
                      <a:r>
                        <a:rPr lang="en-US" sz="800" u="none" strike="noStrike">
                          <a:effectLst/>
                        </a:rPr>
                        <a:t>F10230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withdrawal, uncomplicated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821890408"/>
                  </a:ext>
                </a:extLst>
              </a:tr>
              <a:tr h="134571">
                <a:tc>
                  <a:txBody>
                    <a:bodyPr/>
                    <a:lstStyle/>
                    <a:p>
                      <a:pPr algn="ctr" fontAlgn="b"/>
                      <a:r>
                        <a:rPr lang="en-US" sz="800" u="none" strike="noStrike">
                          <a:effectLst/>
                        </a:rPr>
                        <a:t>F10231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withdrawal delirium</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879088152"/>
                  </a:ext>
                </a:extLst>
              </a:tr>
              <a:tr h="134571">
                <a:tc>
                  <a:txBody>
                    <a:bodyPr/>
                    <a:lstStyle/>
                    <a:p>
                      <a:pPr algn="ctr" fontAlgn="b"/>
                      <a:r>
                        <a:rPr lang="en-US" sz="800" u="none" strike="noStrike">
                          <a:effectLst/>
                        </a:rPr>
                        <a:t>F10232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withdrawal with perceptual disturbance</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598100219"/>
                  </a:ext>
                </a:extLst>
              </a:tr>
              <a:tr h="134571">
                <a:tc>
                  <a:txBody>
                    <a:bodyPr/>
                    <a:lstStyle/>
                    <a:p>
                      <a:pPr algn="ctr" fontAlgn="b"/>
                      <a:r>
                        <a:rPr lang="en-US" sz="800" u="none" strike="noStrike">
                          <a:effectLst/>
                        </a:rPr>
                        <a:t>F10239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withdrawal,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700474220"/>
                  </a:ext>
                </a:extLst>
              </a:tr>
              <a:tr h="134571">
                <a:tc>
                  <a:txBody>
                    <a:bodyPr/>
                    <a:lstStyle/>
                    <a:p>
                      <a:pPr algn="ctr" fontAlgn="b"/>
                      <a:r>
                        <a:rPr lang="en-US" sz="800" u="none" strike="noStrike">
                          <a:effectLst/>
                        </a:rPr>
                        <a:t>F1024</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alcohol-induced mood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747846556"/>
                  </a:ext>
                </a:extLst>
              </a:tr>
              <a:tr h="247723">
                <a:tc>
                  <a:txBody>
                    <a:bodyPr/>
                    <a:lstStyle/>
                    <a:p>
                      <a:pPr algn="ctr" fontAlgn="b"/>
                      <a:r>
                        <a:rPr lang="en-US" sz="800" u="none" strike="noStrike">
                          <a:effectLst/>
                        </a:rPr>
                        <a:t>F10250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alcohol-induced psychotic disorder with delusions</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071372304"/>
                  </a:ext>
                </a:extLst>
              </a:tr>
              <a:tr h="179260">
                <a:tc>
                  <a:txBody>
                    <a:bodyPr/>
                    <a:lstStyle/>
                    <a:p>
                      <a:pPr algn="ctr" fontAlgn="b"/>
                      <a:r>
                        <a:rPr lang="en-US" sz="800" u="none" strike="noStrike" dirty="0">
                          <a:effectLst/>
                        </a:rPr>
                        <a:t>F10251</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psychotic disorder with hallucinations</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648693317"/>
                  </a:ext>
                </a:extLst>
              </a:tr>
              <a:tr h="179260">
                <a:tc>
                  <a:txBody>
                    <a:bodyPr/>
                    <a:lstStyle/>
                    <a:p>
                      <a:pPr algn="ctr" fontAlgn="b"/>
                      <a:r>
                        <a:rPr lang="en-US" sz="800" u="none" strike="noStrike">
                          <a:effectLst/>
                        </a:rPr>
                        <a:t>F10259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psychotic disorder, unspecified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151252768"/>
                  </a:ext>
                </a:extLst>
              </a:tr>
              <a:tr h="134571">
                <a:tc>
                  <a:txBody>
                    <a:bodyPr/>
                    <a:lstStyle/>
                    <a:p>
                      <a:pPr algn="ctr" fontAlgn="b"/>
                      <a:r>
                        <a:rPr lang="en-US" sz="800" u="none" strike="noStrike">
                          <a:effectLst/>
                        </a:rPr>
                        <a:t>G312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Degeneration of nervous system due to alcohol</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871303354"/>
                  </a:ext>
                </a:extLst>
              </a:tr>
            </a:tbl>
          </a:graphicData>
        </a:graphic>
      </p:graphicFrame>
      <p:graphicFrame>
        <p:nvGraphicFramePr>
          <p:cNvPr id="10" name="Table 9">
            <a:extLst>
              <a:ext uri="{FF2B5EF4-FFF2-40B4-BE49-F238E27FC236}">
                <a16:creationId xmlns:a16="http://schemas.microsoft.com/office/drawing/2014/main" id="{DC634EC9-73AE-AC64-FE45-7C40BA1528D5}"/>
              </a:ext>
            </a:extLst>
          </p:cNvPr>
          <p:cNvGraphicFramePr>
            <a:graphicFrameLocks noGrp="1"/>
          </p:cNvGraphicFramePr>
          <p:nvPr>
            <p:extLst>
              <p:ext uri="{D42A27DB-BD31-4B8C-83A1-F6EECF244321}">
                <p14:modId xmlns:p14="http://schemas.microsoft.com/office/powerpoint/2010/main" val="1219238855"/>
              </p:ext>
            </p:extLst>
          </p:nvPr>
        </p:nvGraphicFramePr>
        <p:xfrm>
          <a:off x="6096000" y="1522696"/>
          <a:ext cx="5800928" cy="357808"/>
        </p:xfrm>
        <a:graphic>
          <a:graphicData uri="http://schemas.openxmlformats.org/drawingml/2006/table">
            <a:tbl>
              <a:tblPr>
                <a:tableStyleId>{D7AC3CCA-C797-4891-BE02-D94E43425B78}</a:tableStyleId>
              </a:tblPr>
              <a:tblGrid>
                <a:gridCol w="743026">
                  <a:extLst>
                    <a:ext uri="{9D8B030D-6E8A-4147-A177-3AD203B41FA5}">
                      <a16:colId xmlns:a16="http://schemas.microsoft.com/office/drawing/2014/main" val="2559653237"/>
                    </a:ext>
                  </a:extLst>
                </a:gridCol>
                <a:gridCol w="3141611">
                  <a:extLst>
                    <a:ext uri="{9D8B030D-6E8A-4147-A177-3AD203B41FA5}">
                      <a16:colId xmlns:a16="http://schemas.microsoft.com/office/drawing/2014/main" val="2724598567"/>
                    </a:ext>
                  </a:extLst>
                </a:gridCol>
                <a:gridCol w="607556">
                  <a:extLst>
                    <a:ext uri="{9D8B030D-6E8A-4147-A177-3AD203B41FA5}">
                      <a16:colId xmlns:a16="http://schemas.microsoft.com/office/drawing/2014/main" val="2655324185"/>
                    </a:ext>
                  </a:extLst>
                </a:gridCol>
                <a:gridCol w="1308735">
                  <a:extLst>
                    <a:ext uri="{9D8B030D-6E8A-4147-A177-3AD203B41FA5}">
                      <a16:colId xmlns:a16="http://schemas.microsoft.com/office/drawing/2014/main" val="704169038"/>
                    </a:ext>
                  </a:extLst>
                </a:gridCol>
              </a:tblGrid>
              <a:tr h="357808">
                <a:tc>
                  <a:txBody>
                    <a:bodyPr/>
                    <a:lstStyle/>
                    <a:p>
                      <a:pPr algn="ctr" fontAlgn="b"/>
                      <a:r>
                        <a:rPr lang="en-US" sz="800" b="1" u="none" strike="noStrike" dirty="0">
                          <a:effectLst/>
                        </a:rPr>
                        <a:t>ICD-10-CM CODE</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ICD-10-CM CODE DESCRIPTION</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'Default CCSR CATEGORY IP'</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tc>
                  <a:txBody>
                    <a:bodyPr/>
                    <a:lstStyle/>
                    <a:p>
                      <a:pPr algn="ctr" fontAlgn="b"/>
                      <a:r>
                        <a:rPr lang="en-US" sz="800" b="1" u="none" strike="noStrike" dirty="0">
                          <a:effectLst/>
                        </a:rPr>
                        <a:t>Default CCSR CATEGORY DESCRIPTION IP</a:t>
                      </a:r>
                      <a:endParaRPr lang="en-US" sz="800" b="1" i="0" u="none" strike="noStrike" dirty="0">
                        <a:solidFill>
                          <a:srgbClr val="000000"/>
                        </a:solidFill>
                        <a:effectLst/>
                        <a:latin typeface="Calibri" panose="020F0502020204030204" pitchFamily="34" charset="0"/>
                      </a:endParaRPr>
                    </a:p>
                  </a:txBody>
                  <a:tcPr marL="850" marR="850" marT="850" marB="0" anchor="ctr">
                    <a:solidFill>
                      <a:schemeClr val="accent5">
                        <a:lumMod val="60000"/>
                        <a:lumOff val="40000"/>
                      </a:schemeClr>
                    </a:solidFill>
                  </a:tcPr>
                </a:tc>
                <a:extLst>
                  <a:ext uri="{0D108BD9-81ED-4DB2-BD59-A6C34878D82A}">
                    <a16:rowId xmlns:a16="http://schemas.microsoft.com/office/drawing/2014/main" val="2102380382"/>
                  </a:ext>
                </a:extLst>
              </a:tr>
            </a:tbl>
          </a:graphicData>
        </a:graphic>
      </p:graphicFrame>
      <p:graphicFrame>
        <p:nvGraphicFramePr>
          <p:cNvPr id="11" name="Table 10">
            <a:extLst>
              <a:ext uri="{FF2B5EF4-FFF2-40B4-BE49-F238E27FC236}">
                <a16:creationId xmlns:a16="http://schemas.microsoft.com/office/drawing/2014/main" id="{470B22DE-1E63-8216-81C2-96DB7DA214F9}"/>
              </a:ext>
            </a:extLst>
          </p:cNvPr>
          <p:cNvGraphicFramePr>
            <a:graphicFrameLocks noGrp="1"/>
          </p:cNvGraphicFramePr>
          <p:nvPr>
            <p:extLst>
              <p:ext uri="{D42A27DB-BD31-4B8C-83A1-F6EECF244321}">
                <p14:modId xmlns:p14="http://schemas.microsoft.com/office/powerpoint/2010/main" val="2289235050"/>
              </p:ext>
            </p:extLst>
          </p:nvPr>
        </p:nvGraphicFramePr>
        <p:xfrm>
          <a:off x="6096000" y="1880504"/>
          <a:ext cx="5800928" cy="3963270"/>
        </p:xfrm>
        <a:graphic>
          <a:graphicData uri="http://schemas.openxmlformats.org/drawingml/2006/table">
            <a:tbl>
              <a:tblPr>
                <a:tableStyleId>{D7AC3CCA-C797-4891-BE02-D94E43425B78}</a:tableStyleId>
              </a:tblPr>
              <a:tblGrid>
                <a:gridCol w="743026">
                  <a:extLst>
                    <a:ext uri="{9D8B030D-6E8A-4147-A177-3AD203B41FA5}">
                      <a16:colId xmlns:a16="http://schemas.microsoft.com/office/drawing/2014/main" val="2179074490"/>
                    </a:ext>
                  </a:extLst>
                </a:gridCol>
                <a:gridCol w="3141611">
                  <a:extLst>
                    <a:ext uri="{9D8B030D-6E8A-4147-A177-3AD203B41FA5}">
                      <a16:colId xmlns:a16="http://schemas.microsoft.com/office/drawing/2014/main" val="3121211329"/>
                    </a:ext>
                  </a:extLst>
                </a:gridCol>
                <a:gridCol w="607556">
                  <a:extLst>
                    <a:ext uri="{9D8B030D-6E8A-4147-A177-3AD203B41FA5}">
                      <a16:colId xmlns:a16="http://schemas.microsoft.com/office/drawing/2014/main" val="3389862708"/>
                    </a:ext>
                  </a:extLst>
                </a:gridCol>
                <a:gridCol w="1308735">
                  <a:extLst>
                    <a:ext uri="{9D8B030D-6E8A-4147-A177-3AD203B41FA5}">
                      <a16:colId xmlns:a16="http://schemas.microsoft.com/office/drawing/2014/main" val="734900744"/>
                    </a:ext>
                  </a:extLst>
                </a:gridCol>
              </a:tblGrid>
              <a:tr h="179260">
                <a:tc>
                  <a:txBody>
                    <a:bodyPr/>
                    <a:lstStyle/>
                    <a:p>
                      <a:pPr algn="ctr" fontAlgn="b"/>
                      <a:r>
                        <a:rPr lang="en-US" sz="800" u="none" strike="noStrike" dirty="0">
                          <a:effectLst/>
                        </a:rPr>
                        <a:t>F1026</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persisting amnestic disorder</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931606026"/>
                  </a:ext>
                </a:extLst>
              </a:tr>
              <a:tr h="134571">
                <a:tc>
                  <a:txBody>
                    <a:bodyPr/>
                    <a:lstStyle/>
                    <a:p>
                      <a:pPr algn="ctr" fontAlgn="b"/>
                      <a:r>
                        <a:rPr lang="en-US" sz="800" u="none" strike="noStrike" dirty="0">
                          <a:effectLst/>
                        </a:rPr>
                        <a:t>F1027</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persisting dementia</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095540914"/>
                  </a:ext>
                </a:extLst>
              </a:tr>
              <a:tr h="134571">
                <a:tc>
                  <a:txBody>
                    <a:bodyPr/>
                    <a:lstStyle/>
                    <a:p>
                      <a:pPr algn="ctr" fontAlgn="b"/>
                      <a:r>
                        <a:rPr lang="en-US" sz="800" u="none" strike="noStrike">
                          <a:effectLst/>
                        </a:rPr>
                        <a:t>F10280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anxiety disorder</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652041137"/>
                  </a:ext>
                </a:extLst>
              </a:tr>
              <a:tr h="134571">
                <a:tc>
                  <a:txBody>
                    <a:bodyPr/>
                    <a:lstStyle/>
                    <a:p>
                      <a:pPr algn="ctr" fontAlgn="b"/>
                      <a:r>
                        <a:rPr lang="en-US" sz="800" u="none" strike="noStrike">
                          <a:effectLst/>
                        </a:rPr>
                        <a:t>F10281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alcohol-induced sexual dysfunction</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54980709"/>
                  </a:ext>
                </a:extLst>
              </a:tr>
              <a:tr h="134571">
                <a:tc>
                  <a:txBody>
                    <a:bodyPr/>
                    <a:lstStyle/>
                    <a:p>
                      <a:pPr algn="ctr" fontAlgn="b"/>
                      <a:r>
                        <a:rPr lang="en-US" sz="800" u="none" strike="noStrike">
                          <a:effectLst/>
                        </a:rPr>
                        <a:t>F10282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alcohol-induced sleep disorder</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615462055"/>
                  </a:ext>
                </a:extLst>
              </a:tr>
              <a:tr h="134571">
                <a:tc>
                  <a:txBody>
                    <a:bodyPr/>
                    <a:lstStyle/>
                    <a:p>
                      <a:pPr algn="ctr" fontAlgn="b"/>
                      <a:r>
                        <a:rPr lang="en-US" sz="800" u="none" strike="noStrike">
                          <a:effectLst/>
                        </a:rPr>
                        <a:t>F10288</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dependence with other alcohol-induced disorder</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795676201"/>
                  </a:ext>
                </a:extLst>
              </a:tr>
              <a:tr h="134571">
                <a:tc>
                  <a:txBody>
                    <a:bodyPr/>
                    <a:lstStyle/>
                    <a:p>
                      <a:pPr algn="ctr" fontAlgn="b"/>
                      <a:r>
                        <a:rPr lang="en-US" sz="800" u="none" strike="noStrike">
                          <a:effectLst/>
                        </a:rPr>
                        <a:t>F1029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dependence with unspecified alcohol-induced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932080422"/>
                  </a:ext>
                </a:extLst>
              </a:tr>
              <a:tr h="134571">
                <a:tc>
                  <a:txBody>
                    <a:bodyPr/>
                    <a:lstStyle/>
                    <a:p>
                      <a:pPr algn="ctr" fontAlgn="b"/>
                      <a:r>
                        <a:rPr lang="en-US" sz="800" u="none" strike="noStrike">
                          <a:effectLst/>
                        </a:rPr>
                        <a:t>F1090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use, unspecified, uncomplicated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267748661"/>
                  </a:ext>
                </a:extLst>
              </a:tr>
              <a:tr h="134571">
                <a:tc>
                  <a:txBody>
                    <a:bodyPr/>
                    <a:lstStyle/>
                    <a:p>
                      <a:pPr algn="ctr" fontAlgn="b"/>
                      <a:r>
                        <a:rPr lang="en-US" sz="800" u="none" strike="noStrike">
                          <a:effectLst/>
                        </a:rPr>
                        <a:t>F10920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use, unspecified with intoxication, uncomplicated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228793359"/>
                  </a:ext>
                </a:extLst>
              </a:tr>
              <a:tr h="134571">
                <a:tc>
                  <a:txBody>
                    <a:bodyPr/>
                    <a:lstStyle/>
                    <a:p>
                      <a:pPr algn="ctr" fontAlgn="b"/>
                      <a:r>
                        <a:rPr lang="en-US" sz="800" u="none" strike="noStrike">
                          <a:effectLst/>
                        </a:rPr>
                        <a:t>F10921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intoxication delirium</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046225984"/>
                  </a:ext>
                </a:extLst>
              </a:tr>
              <a:tr h="134571">
                <a:tc>
                  <a:txBody>
                    <a:bodyPr/>
                    <a:lstStyle/>
                    <a:p>
                      <a:pPr algn="ctr" fontAlgn="b"/>
                      <a:r>
                        <a:rPr lang="en-US" sz="800" u="none" strike="noStrike">
                          <a:effectLst/>
                        </a:rPr>
                        <a:t>F10929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intoxication,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132887297"/>
                  </a:ext>
                </a:extLst>
              </a:tr>
              <a:tr h="134571">
                <a:tc>
                  <a:txBody>
                    <a:bodyPr/>
                    <a:lstStyle/>
                    <a:p>
                      <a:pPr algn="ctr" fontAlgn="b"/>
                      <a:r>
                        <a:rPr lang="en-US" sz="800" u="none" strike="noStrike">
                          <a:effectLst/>
                        </a:rPr>
                        <a:t>F10930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withdrawal, uncomplicated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'MBD017'</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757828467"/>
                  </a:ext>
                </a:extLst>
              </a:tr>
              <a:tr h="134571">
                <a:tc>
                  <a:txBody>
                    <a:bodyPr/>
                    <a:lstStyle/>
                    <a:p>
                      <a:pPr algn="ctr" fontAlgn="b"/>
                      <a:r>
                        <a:rPr lang="en-US" sz="800" u="none" strike="noStrike">
                          <a:effectLst/>
                        </a:rPr>
                        <a:t>F10931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withdrawal delirium</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'MBD017'</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942044615"/>
                  </a:ext>
                </a:extLst>
              </a:tr>
              <a:tr h="179260">
                <a:tc>
                  <a:txBody>
                    <a:bodyPr/>
                    <a:lstStyle/>
                    <a:p>
                      <a:pPr algn="ctr" fontAlgn="b"/>
                      <a:r>
                        <a:rPr lang="en-US" sz="800" u="none" strike="noStrike">
                          <a:effectLst/>
                        </a:rPr>
                        <a:t>F10932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withdrawal with perceptual disturbance</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4217336585"/>
                  </a:ext>
                </a:extLst>
              </a:tr>
              <a:tr h="134571">
                <a:tc>
                  <a:txBody>
                    <a:bodyPr/>
                    <a:lstStyle/>
                    <a:p>
                      <a:pPr algn="ctr" fontAlgn="b"/>
                      <a:r>
                        <a:rPr lang="en-US" sz="800" u="none" strike="noStrike">
                          <a:effectLst/>
                        </a:rPr>
                        <a:t>F10939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withdrawal, unspecified</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80956300"/>
                  </a:ext>
                </a:extLst>
              </a:tr>
              <a:tr h="134571">
                <a:tc>
                  <a:txBody>
                    <a:bodyPr/>
                    <a:lstStyle/>
                    <a:p>
                      <a:pPr algn="ctr" fontAlgn="b"/>
                      <a:r>
                        <a:rPr lang="en-US" sz="800" u="none" strike="noStrike">
                          <a:effectLst/>
                        </a:rPr>
                        <a:t>F1094</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mood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862332180"/>
                  </a:ext>
                </a:extLst>
              </a:tr>
              <a:tr h="179260">
                <a:tc>
                  <a:txBody>
                    <a:bodyPr/>
                    <a:lstStyle/>
                    <a:p>
                      <a:pPr algn="ctr" fontAlgn="b"/>
                      <a:r>
                        <a:rPr lang="en-US" sz="800" u="none" strike="noStrike">
                          <a:effectLst/>
                        </a:rPr>
                        <a:t>F10950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psychotic disorder with delusions</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409451891"/>
                  </a:ext>
                </a:extLst>
              </a:tr>
              <a:tr h="179260">
                <a:tc>
                  <a:txBody>
                    <a:bodyPr/>
                    <a:lstStyle/>
                    <a:p>
                      <a:pPr algn="ctr" fontAlgn="b"/>
                      <a:r>
                        <a:rPr lang="en-US" sz="800" u="none" strike="noStrike">
                          <a:effectLst/>
                        </a:rPr>
                        <a:t>F10951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psychotic disorder with hallucinations</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249256673"/>
                  </a:ext>
                </a:extLst>
              </a:tr>
              <a:tr h="179260">
                <a:tc>
                  <a:txBody>
                    <a:bodyPr/>
                    <a:lstStyle/>
                    <a:p>
                      <a:pPr algn="ctr" fontAlgn="b"/>
                      <a:r>
                        <a:rPr lang="en-US" sz="800" u="none" strike="noStrike">
                          <a:effectLst/>
                        </a:rPr>
                        <a:t>F10959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use, unspecified with alcohol-induced psychotic disorder, unspecified</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685080366"/>
                  </a:ext>
                </a:extLst>
              </a:tr>
              <a:tr h="179260">
                <a:tc>
                  <a:txBody>
                    <a:bodyPr/>
                    <a:lstStyle/>
                    <a:p>
                      <a:pPr algn="ctr" fontAlgn="b"/>
                      <a:r>
                        <a:rPr lang="en-US" sz="800" u="none" strike="noStrike">
                          <a:effectLst/>
                        </a:rPr>
                        <a:t>F1096</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persisting amnestic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423307365"/>
                  </a:ext>
                </a:extLst>
              </a:tr>
              <a:tr h="134571">
                <a:tc>
                  <a:txBody>
                    <a:bodyPr/>
                    <a:lstStyle/>
                    <a:p>
                      <a:pPr algn="ctr" fontAlgn="b"/>
                      <a:r>
                        <a:rPr lang="en-US" sz="800" u="none" strike="noStrike">
                          <a:effectLst/>
                        </a:rPr>
                        <a:t>F1097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persisting dementia</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921049278"/>
                  </a:ext>
                </a:extLst>
              </a:tr>
              <a:tr h="134571">
                <a:tc>
                  <a:txBody>
                    <a:bodyPr/>
                    <a:lstStyle/>
                    <a:p>
                      <a:pPr algn="ctr" fontAlgn="b"/>
                      <a:r>
                        <a:rPr lang="en-US" sz="800" u="none" strike="noStrike">
                          <a:effectLst/>
                        </a:rPr>
                        <a:t>F10980</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anxiety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a:effectLst/>
                        </a:rPr>
                        <a:t>Alcohol-related disorders</a:t>
                      </a:r>
                      <a:endParaRPr lang="en-US" sz="800" b="1" i="0" u="none" strike="noStrike">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2255162185"/>
                  </a:ext>
                </a:extLst>
              </a:tr>
              <a:tr h="134571">
                <a:tc>
                  <a:txBody>
                    <a:bodyPr/>
                    <a:lstStyle/>
                    <a:p>
                      <a:pPr algn="ctr" fontAlgn="b"/>
                      <a:r>
                        <a:rPr lang="en-US" sz="800" u="none" strike="noStrike">
                          <a:effectLst/>
                        </a:rPr>
                        <a:t>F10981</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sexual dysfunction</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506605980"/>
                  </a:ext>
                </a:extLst>
              </a:tr>
              <a:tr h="134571">
                <a:tc>
                  <a:txBody>
                    <a:bodyPr/>
                    <a:lstStyle/>
                    <a:p>
                      <a:pPr algn="ctr" fontAlgn="b"/>
                      <a:r>
                        <a:rPr lang="en-US" sz="800" u="none" strike="noStrike">
                          <a:effectLst/>
                        </a:rPr>
                        <a:t>F10982</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alcohol-induced sleep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1060908816"/>
                  </a:ext>
                </a:extLst>
              </a:tr>
              <a:tr h="134571">
                <a:tc>
                  <a:txBody>
                    <a:bodyPr/>
                    <a:lstStyle/>
                    <a:p>
                      <a:pPr algn="ctr" fontAlgn="b"/>
                      <a:r>
                        <a:rPr lang="en-US" sz="800" u="none" strike="noStrike">
                          <a:effectLst/>
                        </a:rPr>
                        <a:t>F10988</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dirty="0">
                          <a:effectLst/>
                        </a:rPr>
                        <a:t>Alcohol use, unspecified with other alcohol-induced disorder</a:t>
                      </a:r>
                      <a:endParaRPr lang="en-US" sz="800" b="0" i="0" u="none" strike="noStrike" dirty="0">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625163264"/>
                  </a:ext>
                </a:extLst>
              </a:tr>
              <a:tr h="134571">
                <a:tc>
                  <a:txBody>
                    <a:bodyPr/>
                    <a:lstStyle/>
                    <a:p>
                      <a:pPr algn="ctr" fontAlgn="b"/>
                      <a:r>
                        <a:rPr lang="en-US" sz="800" u="none" strike="noStrike">
                          <a:effectLst/>
                        </a:rPr>
                        <a:t>F1099</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Alcohol use, unspecified with unspecified alcohol-induced disorder</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u="none" strike="noStrike">
                          <a:effectLst/>
                        </a:rPr>
                        <a:t>'MBD017'</a:t>
                      </a:r>
                      <a:endParaRPr lang="en-US" sz="800" b="0" i="0" u="none" strike="noStrike">
                        <a:solidFill>
                          <a:srgbClr val="000000"/>
                        </a:solidFill>
                        <a:effectLst/>
                        <a:latin typeface="Calibri" panose="020F0502020204030204" pitchFamily="34" charset="0"/>
                      </a:endParaRPr>
                    </a:p>
                  </a:txBody>
                  <a:tcPr marL="850" marR="850" marT="850" marB="0"/>
                </a:tc>
                <a:tc>
                  <a:txBody>
                    <a:bodyPr/>
                    <a:lstStyle/>
                    <a:p>
                      <a:pPr algn="ctr" fontAlgn="b"/>
                      <a:r>
                        <a:rPr lang="en-US" sz="800" b="1" u="none" strike="noStrike" dirty="0">
                          <a:effectLst/>
                        </a:rPr>
                        <a:t>Alcohol-related disorders</a:t>
                      </a:r>
                      <a:endParaRPr lang="en-US" sz="800" b="1" i="0" u="none" strike="noStrike" dirty="0">
                        <a:solidFill>
                          <a:srgbClr val="000000"/>
                        </a:solidFill>
                        <a:effectLst/>
                        <a:latin typeface="Calibri" panose="020F0502020204030204" pitchFamily="34" charset="0"/>
                      </a:endParaRPr>
                    </a:p>
                  </a:txBody>
                  <a:tcPr marL="850" marR="850" marT="850" marB="0"/>
                </a:tc>
                <a:extLst>
                  <a:ext uri="{0D108BD9-81ED-4DB2-BD59-A6C34878D82A}">
                    <a16:rowId xmlns:a16="http://schemas.microsoft.com/office/drawing/2014/main" val="3324019842"/>
                  </a:ext>
                </a:extLst>
              </a:tr>
            </a:tbl>
          </a:graphicData>
        </a:graphic>
      </p:graphicFrame>
      <p:sp>
        <p:nvSpPr>
          <p:cNvPr id="13" name="Content Placeholder 7">
            <a:extLst>
              <a:ext uri="{FF2B5EF4-FFF2-40B4-BE49-F238E27FC236}">
                <a16:creationId xmlns:a16="http://schemas.microsoft.com/office/drawing/2014/main" id="{44525E0A-F60B-F557-93B7-B7A638391466}"/>
              </a:ext>
            </a:extLst>
          </p:cNvPr>
          <p:cNvSpPr>
            <a:spLocks noGrp="1"/>
          </p:cNvSpPr>
          <p:nvPr>
            <p:ph idx="1"/>
          </p:nvPr>
        </p:nvSpPr>
        <p:spPr>
          <a:xfrm>
            <a:off x="261257" y="6438987"/>
            <a:ext cx="10711774" cy="288255"/>
          </a:xfrm>
        </p:spPr>
        <p:txBody>
          <a:bodyPr>
            <a:normAutofit/>
          </a:bodyPr>
          <a:lstStyle/>
          <a:p>
            <a:r>
              <a:rPr lang="en-US" sz="1100" dirty="0">
                <a:latin typeface="Helvetica" panose="020B0604020202020204" pitchFamily="34" charset="0"/>
                <a:cs typeface="Helvetica" panose="020B0604020202020204" pitchFamily="34" charset="0"/>
              </a:rPr>
              <a:t>Based on HCUP 2025 definition for alcohol-related disorders.</a:t>
            </a:r>
          </a:p>
        </p:txBody>
      </p:sp>
      <p:pic>
        <p:nvPicPr>
          <p:cNvPr id="3" name="Picture 2">
            <a:extLst>
              <a:ext uri="{FF2B5EF4-FFF2-40B4-BE49-F238E27FC236}">
                <a16:creationId xmlns:a16="http://schemas.microsoft.com/office/drawing/2014/main" id="{760E2FF9-1672-4BDB-90C5-975F0A96DB98}"/>
              </a:ext>
            </a:extLst>
          </p:cNvPr>
          <p:cNvPicPr>
            <a:picLocks noChangeAspect="1"/>
          </p:cNvPicPr>
          <p:nvPr/>
        </p:nvPicPr>
        <p:blipFill>
          <a:blip r:embed="rId3"/>
          <a:stretch>
            <a:fillRect/>
          </a:stretch>
        </p:blipFill>
        <p:spPr>
          <a:xfrm>
            <a:off x="8126509" y="198162"/>
            <a:ext cx="3804234" cy="890093"/>
          </a:xfrm>
          <a:prstGeom prst="rect">
            <a:avLst/>
          </a:prstGeom>
        </p:spPr>
      </p:pic>
    </p:spTree>
    <p:extLst>
      <p:ext uri="{BB962C8B-B14F-4D97-AF65-F5344CB8AC3E}">
        <p14:creationId xmlns:p14="http://schemas.microsoft.com/office/powerpoint/2010/main" val="30395025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436D55-63DC-C0EF-0B96-294ED394AA29}"/>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9C907068-8867-37AE-DF9C-2BB482C50DEE}"/>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2A67E2A4-2FCD-AA28-2A69-283D5E6E6BC2}"/>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C9C024DE-9FD9-A8A4-E783-AE8597FD9E3B}"/>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0A42CC1F-DD05-6ADF-F6C9-F92B1B09ABA8}"/>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19EB157A-3865-B42F-4AD5-FC94E9EC192C}"/>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Appendix: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ICD-10 Codes for Medical Encounter Data</a:t>
            </a:r>
          </a:p>
        </p:txBody>
      </p:sp>
      <p:graphicFrame>
        <p:nvGraphicFramePr>
          <p:cNvPr id="3" name="Table 2">
            <a:extLst>
              <a:ext uri="{FF2B5EF4-FFF2-40B4-BE49-F238E27FC236}">
                <a16:creationId xmlns:a16="http://schemas.microsoft.com/office/drawing/2014/main" id="{2E56865E-9B30-8EA1-5415-BF891E568508}"/>
              </a:ext>
            </a:extLst>
          </p:cNvPr>
          <p:cNvGraphicFramePr>
            <a:graphicFrameLocks noGrp="1"/>
          </p:cNvGraphicFramePr>
          <p:nvPr>
            <p:extLst>
              <p:ext uri="{D42A27DB-BD31-4B8C-83A1-F6EECF244321}">
                <p14:modId xmlns:p14="http://schemas.microsoft.com/office/powerpoint/2010/main" val="876324775"/>
              </p:ext>
            </p:extLst>
          </p:nvPr>
        </p:nvGraphicFramePr>
        <p:xfrm>
          <a:off x="405780" y="1859712"/>
          <a:ext cx="11656518" cy="2614554"/>
        </p:xfrm>
        <a:graphic>
          <a:graphicData uri="http://schemas.openxmlformats.org/drawingml/2006/table">
            <a:tbl>
              <a:tblPr>
                <a:tableStyleId>{D7AC3CCA-C797-4891-BE02-D94E43425B78}</a:tableStyleId>
              </a:tblPr>
              <a:tblGrid>
                <a:gridCol w="1457064">
                  <a:extLst>
                    <a:ext uri="{9D8B030D-6E8A-4147-A177-3AD203B41FA5}">
                      <a16:colId xmlns:a16="http://schemas.microsoft.com/office/drawing/2014/main" val="3357354077"/>
                    </a:ext>
                  </a:extLst>
                </a:gridCol>
                <a:gridCol w="6608830">
                  <a:extLst>
                    <a:ext uri="{9D8B030D-6E8A-4147-A177-3AD203B41FA5}">
                      <a16:colId xmlns:a16="http://schemas.microsoft.com/office/drawing/2014/main" val="62308257"/>
                    </a:ext>
                  </a:extLst>
                </a:gridCol>
                <a:gridCol w="1803985">
                  <a:extLst>
                    <a:ext uri="{9D8B030D-6E8A-4147-A177-3AD203B41FA5}">
                      <a16:colId xmlns:a16="http://schemas.microsoft.com/office/drawing/2014/main" val="1356544319"/>
                    </a:ext>
                  </a:extLst>
                </a:gridCol>
                <a:gridCol w="1786639">
                  <a:extLst>
                    <a:ext uri="{9D8B030D-6E8A-4147-A177-3AD203B41FA5}">
                      <a16:colId xmlns:a16="http://schemas.microsoft.com/office/drawing/2014/main" val="3242179704"/>
                    </a:ext>
                  </a:extLst>
                </a:gridCol>
              </a:tblGrid>
              <a:tr h="290506">
                <a:tc>
                  <a:txBody>
                    <a:bodyPr/>
                    <a:lstStyle/>
                    <a:p>
                      <a:pPr algn="ctr" fontAlgn="b"/>
                      <a:r>
                        <a:rPr lang="en-US" sz="1100" b="1" u="none" strike="noStrike" dirty="0">
                          <a:effectLst/>
                        </a:rPr>
                        <a:t>ICD10</a:t>
                      </a:r>
                      <a:endParaRPr lang="en-US" sz="1100" b="1" i="0" u="none" strike="noStrike" dirty="0">
                        <a:solidFill>
                          <a:srgbClr val="000000"/>
                        </a:solidFill>
                        <a:effectLst/>
                        <a:latin typeface="Calibri" panose="020F0502020204030204" pitchFamily="34" charset="0"/>
                      </a:endParaRPr>
                    </a:p>
                  </a:txBody>
                  <a:tcPr marL="3810" marR="3810" marT="3810" marB="0" anchor="ctr">
                    <a:solidFill>
                      <a:schemeClr val="accent5">
                        <a:lumMod val="60000"/>
                        <a:lumOff val="40000"/>
                      </a:schemeClr>
                    </a:solidFill>
                  </a:tcPr>
                </a:tc>
                <a:tc>
                  <a:txBody>
                    <a:bodyPr/>
                    <a:lstStyle/>
                    <a:p>
                      <a:pPr algn="ctr" fontAlgn="b"/>
                      <a:r>
                        <a:rPr lang="en-US" sz="1100" b="1" u="none" strike="noStrike" dirty="0">
                          <a:effectLst/>
                        </a:rPr>
                        <a:t>ICD10_Descrip</a:t>
                      </a:r>
                      <a:endParaRPr lang="en-US" sz="1100" b="1" i="0" u="none" strike="noStrike" dirty="0">
                        <a:solidFill>
                          <a:srgbClr val="000000"/>
                        </a:solidFill>
                        <a:effectLst/>
                        <a:latin typeface="Calibri" panose="020F0502020204030204" pitchFamily="34" charset="0"/>
                      </a:endParaRPr>
                    </a:p>
                  </a:txBody>
                  <a:tcPr marL="3810" marR="3810" marT="3810" marB="0" anchor="ctr">
                    <a:solidFill>
                      <a:schemeClr val="accent5">
                        <a:lumMod val="60000"/>
                        <a:lumOff val="40000"/>
                      </a:schemeClr>
                    </a:solidFill>
                  </a:tcPr>
                </a:tc>
                <a:tc>
                  <a:txBody>
                    <a:bodyPr/>
                    <a:lstStyle/>
                    <a:p>
                      <a:pPr algn="ctr" fontAlgn="b"/>
                      <a:r>
                        <a:rPr lang="en-US" sz="1100" b="1" u="none" strike="noStrike">
                          <a:effectLst/>
                        </a:rPr>
                        <a:t>ICD10_Subtype</a:t>
                      </a:r>
                      <a:endParaRPr lang="en-US" sz="1100" b="1" i="0" u="none" strike="noStrike">
                        <a:solidFill>
                          <a:srgbClr val="000000"/>
                        </a:solidFill>
                        <a:effectLst/>
                        <a:latin typeface="Calibri" panose="020F0502020204030204" pitchFamily="34" charset="0"/>
                      </a:endParaRPr>
                    </a:p>
                  </a:txBody>
                  <a:tcPr marL="3810" marR="3810" marT="3810" marB="0" anchor="ctr">
                    <a:solidFill>
                      <a:schemeClr val="accent5">
                        <a:lumMod val="60000"/>
                        <a:lumOff val="40000"/>
                      </a:schemeClr>
                    </a:solidFill>
                  </a:tcPr>
                </a:tc>
                <a:tc>
                  <a:txBody>
                    <a:bodyPr/>
                    <a:lstStyle/>
                    <a:p>
                      <a:pPr algn="ctr" fontAlgn="b"/>
                      <a:r>
                        <a:rPr lang="en-US" sz="1100" b="1" u="none" strike="noStrike" dirty="0">
                          <a:effectLst/>
                        </a:rPr>
                        <a:t>ICD10_Indicator</a:t>
                      </a:r>
                      <a:endParaRPr lang="en-US" sz="1100" b="1" i="0" u="none" strike="noStrike" dirty="0">
                        <a:solidFill>
                          <a:srgbClr val="000000"/>
                        </a:solidFill>
                        <a:effectLst/>
                        <a:latin typeface="Calibri" panose="020F0502020204030204" pitchFamily="34" charset="0"/>
                      </a:endParaRPr>
                    </a:p>
                  </a:txBody>
                  <a:tcPr marL="3810" marR="3810" marT="3810" marB="0" anchor="ctr">
                    <a:solidFill>
                      <a:schemeClr val="accent5">
                        <a:lumMod val="60000"/>
                        <a:lumOff val="40000"/>
                      </a:schemeClr>
                    </a:solidFill>
                  </a:tcPr>
                </a:tc>
                <a:extLst>
                  <a:ext uri="{0D108BD9-81ED-4DB2-BD59-A6C34878D82A}">
                    <a16:rowId xmlns:a16="http://schemas.microsoft.com/office/drawing/2014/main" val="910126687"/>
                  </a:ext>
                </a:extLst>
              </a:tr>
              <a:tr h="290506">
                <a:tc>
                  <a:txBody>
                    <a:bodyPr/>
                    <a:lstStyle/>
                    <a:p>
                      <a:pPr algn="ctr" fontAlgn="b"/>
                      <a:r>
                        <a:rPr lang="en-US" sz="1100" u="none" strike="noStrike">
                          <a:effectLst/>
                        </a:rPr>
                        <a:t> T510X1A</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ethanol, accidental (unintentional),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Ethanol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dirty="0">
                          <a:effectLst/>
                        </a:rPr>
                        <a:t>Alcohol Poisoning</a:t>
                      </a:r>
                      <a:endParaRPr lang="en-US" sz="1100" b="1"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2523657579"/>
                  </a:ext>
                </a:extLst>
              </a:tr>
              <a:tr h="290506">
                <a:tc>
                  <a:txBody>
                    <a:bodyPr/>
                    <a:lstStyle/>
                    <a:p>
                      <a:pPr algn="ctr" fontAlgn="b"/>
                      <a:r>
                        <a:rPr lang="en-US" sz="1100" u="none" strike="noStrike">
                          <a:effectLst/>
                        </a:rPr>
                        <a:t> T510X2A</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dirty="0">
                          <a:effectLst/>
                        </a:rPr>
                        <a:t>Toxic effect of ethanol, intentional self-harm, initial encounter</a:t>
                      </a:r>
                      <a:endParaRPr lang="en-US" sz="11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Ethanol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dirty="0">
                          <a:effectLst/>
                        </a:rPr>
                        <a:t>Alcohol Poisoning</a:t>
                      </a:r>
                      <a:endParaRPr lang="en-US" sz="1100" b="1"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1471416608"/>
                  </a:ext>
                </a:extLst>
              </a:tr>
              <a:tr h="290506">
                <a:tc>
                  <a:txBody>
                    <a:bodyPr/>
                    <a:lstStyle/>
                    <a:p>
                      <a:pPr algn="ctr" fontAlgn="b"/>
                      <a:r>
                        <a:rPr lang="en-US" sz="1100" u="none" strike="noStrike">
                          <a:effectLst/>
                        </a:rPr>
                        <a:t> T510X3A</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dirty="0">
                          <a:effectLst/>
                        </a:rPr>
                        <a:t>Toxic effect of ethanol, assault, initial encounter</a:t>
                      </a:r>
                      <a:endParaRPr lang="en-US" sz="11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Ethanol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a:effectLst/>
                        </a:rPr>
                        <a:t>Alcohol Poisoning</a:t>
                      </a:r>
                      <a:endParaRPr lang="en-US" sz="1100" b="1" i="0" u="none" strike="noStrike">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1149467688"/>
                  </a:ext>
                </a:extLst>
              </a:tr>
              <a:tr h="290506">
                <a:tc>
                  <a:txBody>
                    <a:bodyPr/>
                    <a:lstStyle/>
                    <a:p>
                      <a:pPr algn="ctr" fontAlgn="b"/>
                      <a:r>
                        <a:rPr lang="en-US" sz="1100" u="none" strike="noStrike">
                          <a:effectLst/>
                        </a:rPr>
                        <a:t> T510X4A</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ethanol, undetermined,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dirty="0">
                          <a:effectLst/>
                        </a:rPr>
                        <a:t>Ethanol</a:t>
                      </a:r>
                      <a:endParaRPr lang="en-US" sz="11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a:effectLst/>
                        </a:rPr>
                        <a:t>Alcohol Poisoning</a:t>
                      </a:r>
                      <a:endParaRPr lang="en-US" sz="1100" b="1" i="0" u="none" strike="noStrike">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715851169"/>
                  </a:ext>
                </a:extLst>
              </a:tr>
              <a:tr h="290506">
                <a:tc>
                  <a:txBody>
                    <a:bodyPr/>
                    <a:lstStyle/>
                    <a:p>
                      <a:pPr algn="ctr" fontAlgn="b"/>
                      <a:r>
                        <a:rPr lang="en-US" sz="1100" u="none" strike="noStrike">
                          <a:effectLst/>
                        </a:rPr>
                        <a:t> T5191XA </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unspecified alcohol, accidental (unintentional),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Unspecified Alcohol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dirty="0">
                          <a:effectLst/>
                        </a:rPr>
                        <a:t>Alcohol Poisoning</a:t>
                      </a:r>
                      <a:endParaRPr lang="en-US" sz="1100" b="1"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4001374468"/>
                  </a:ext>
                </a:extLst>
              </a:tr>
              <a:tr h="290506">
                <a:tc>
                  <a:txBody>
                    <a:bodyPr/>
                    <a:lstStyle/>
                    <a:p>
                      <a:pPr algn="ctr" fontAlgn="b"/>
                      <a:r>
                        <a:rPr lang="en-US" sz="1100" u="none" strike="noStrike">
                          <a:effectLst/>
                        </a:rPr>
                        <a:t> T5192XA </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unspecified alcohol, intentional self-harm,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Unspecified Alcohol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a:effectLst/>
                        </a:rPr>
                        <a:t>Alcohol Poisoning</a:t>
                      </a:r>
                      <a:endParaRPr lang="en-US" sz="1100" b="1" i="0" u="none" strike="noStrike">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2604218004"/>
                  </a:ext>
                </a:extLst>
              </a:tr>
              <a:tr h="290506">
                <a:tc>
                  <a:txBody>
                    <a:bodyPr/>
                    <a:lstStyle/>
                    <a:p>
                      <a:pPr algn="ctr" fontAlgn="b"/>
                      <a:r>
                        <a:rPr lang="en-US" sz="1100" u="none" strike="noStrike" dirty="0">
                          <a:effectLst/>
                        </a:rPr>
                        <a:t> T5193XA </a:t>
                      </a:r>
                      <a:endParaRPr lang="en-US" sz="11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unspecified alcohol, assault,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Unspecified Alcohol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a:effectLst/>
                        </a:rPr>
                        <a:t>Alcohol Poisoning</a:t>
                      </a:r>
                      <a:endParaRPr lang="en-US" sz="1100" b="1" i="0" u="none" strike="noStrike">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3709903028"/>
                  </a:ext>
                </a:extLst>
              </a:tr>
              <a:tr h="290506">
                <a:tc>
                  <a:txBody>
                    <a:bodyPr/>
                    <a:lstStyle/>
                    <a:p>
                      <a:pPr algn="ctr" fontAlgn="b"/>
                      <a:r>
                        <a:rPr lang="en-US" sz="1100" u="none" strike="noStrike" dirty="0">
                          <a:effectLst/>
                        </a:rPr>
                        <a:t> T5194XA </a:t>
                      </a:r>
                      <a:endParaRPr lang="en-US" sz="1100" b="0" i="0" u="none" strike="noStrike" dirty="0">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Toxic effect of unspecified alcohol, undetermined, initial encounter</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u="none" strike="noStrike">
                          <a:effectLst/>
                        </a:rPr>
                        <a:t>Unspecified Alcohol</a:t>
                      </a:r>
                      <a:endParaRPr lang="en-US" sz="1100" b="0" i="0" u="none" strike="noStrike">
                        <a:solidFill>
                          <a:srgbClr val="000000"/>
                        </a:solidFill>
                        <a:effectLst/>
                        <a:latin typeface="Calibri" panose="020F0502020204030204" pitchFamily="34" charset="0"/>
                      </a:endParaRPr>
                    </a:p>
                  </a:txBody>
                  <a:tcPr marL="3810" marR="3810" marT="3810" marB="0" anchor="ctr"/>
                </a:tc>
                <a:tc>
                  <a:txBody>
                    <a:bodyPr/>
                    <a:lstStyle/>
                    <a:p>
                      <a:pPr algn="ctr" fontAlgn="b"/>
                      <a:r>
                        <a:rPr lang="en-US" sz="1100" b="1" u="none" strike="noStrike" dirty="0">
                          <a:effectLst/>
                        </a:rPr>
                        <a:t>Alcohol Poisoning</a:t>
                      </a:r>
                      <a:endParaRPr lang="en-US" sz="1100" b="1" i="0" u="none" strike="noStrike" dirty="0">
                        <a:solidFill>
                          <a:srgbClr val="000000"/>
                        </a:solidFill>
                        <a:effectLst/>
                        <a:latin typeface="Calibri" panose="020F0502020204030204" pitchFamily="34" charset="0"/>
                      </a:endParaRPr>
                    </a:p>
                  </a:txBody>
                  <a:tcPr marL="3810" marR="3810" marT="3810" marB="0" anchor="ctr"/>
                </a:tc>
                <a:extLst>
                  <a:ext uri="{0D108BD9-81ED-4DB2-BD59-A6C34878D82A}">
                    <a16:rowId xmlns:a16="http://schemas.microsoft.com/office/drawing/2014/main" val="2632944582"/>
                  </a:ext>
                </a:extLst>
              </a:tr>
            </a:tbl>
          </a:graphicData>
        </a:graphic>
      </p:graphicFrame>
      <p:sp>
        <p:nvSpPr>
          <p:cNvPr id="9" name="Content Placeholder 7">
            <a:extLst>
              <a:ext uri="{FF2B5EF4-FFF2-40B4-BE49-F238E27FC236}">
                <a16:creationId xmlns:a16="http://schemas.microsoft.com/office/drawing/2014/main" id="{8209A7FB-18FC-C902-C66B-3982FFAB0238}"/>
              </a:ext>
            </a:extLst>
          </p:cNvPr>
          <p:cNvSpPr>
            <a:spLocks noGrp="1"/>
          </p:cNvSpPr>
          <p:nvPr>
            <p:ph idx="1"/>
          </p:nvPr>
        </p:nvSpPr>
        <p:spPr>
          <a:xfrm>
            <a:off x="261257" y="6438987"/>
            <a:ext cx="10711774" cy="288255"/>
          </a:xfrm>
        </p:spPr>
        <p:txBody>
          <a:bodyPr>
            <a:normAutofit/>
          </a:bodyPr>
          <a:lstStyle/>
          <a:p>
            <a:r>
              <a:rPr lang="en-US" sz="1100" dirty="0">
                <a:latin typeface="Helvetica" panose="020B0604020202020204" pitchFamily="34" charset="0"/>
                <a:cs typeface="Helvetica" panose="020B0604020202020204" pitchFamily="34" charset="0"/>
              </a:rPr>
              <a:t>Shifted from the CSTE definition to CDPH/CDC definition for alcohol poisoning, 2025.</a:t>
            </a:r>
          </a:p>
        </p:txBody>
      </p:sp>
      <p:pic>
        <p:nvPicPr>
          <p:cNvPr id="8" name="Picture 7">
            <a:extLst>
              <a:ext uri="{FF2B5EF4-FFF2-40B4-BE49-F238E27FC236}">
                <a16:creationId xmlns:a16="http://schemas.microsoft.com/office/drawing/2014/main" id="{6D1F9E20-9AE9-4F48-A416-D691437AEF2C}"/>
              </a:ext>
            </a:extLst>
          </p:cNvPr>
          <p:cNvPicPr>
            <a:picLocks noChangeAspect="1"/>
          </p:cNvPicPr>
          <p:nvPr/>
        </p:nvPicPr>
        <p:blipFill>
          <a:blip r:embed="rId3"/>
          <a:stretch>
            <a:fillRect/>
          </a:stretch>
        </p:blipFill>
        <p:spPr>
          <a:xfrm>
            <a:off x="8258064" y="161443"/>
            <a:ext cx="3804234" cy="890093"/>
          </a:xfrm>
          <a:prstGeom prst="rect">
            <a:avLst/>
          </a:prstGeom>
        </p:spPr>
      </p:pic>
    </p:spTree>
    <p:extLst>
      <p:ext uri="{BB962C8B-B14F-4D97-AF65-F5344CB8AC3E}">
        <p14:creationId xmlns:p14="http://schemas.microsoft.com/office/powerpoint/2010/main" val="3001800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EE035-91B5-EBEC-D60E-625116064A3A}"/>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E62DF943-8FDD-56B0-231F-BD57D79460FE}"/>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DE18C0DA-4AFA-0943-0747-BC771BC69E01}"/>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787BF2D4-6CC6-B0CB-7BCF-E5B79489D09F}"/>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5975DFB8-C2C5-8464-3B34-159781468183}"/>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5B023D98-E49C-4AB3-0127-390F60EB173C}"/>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rPr>
              <a:t>Appendix:</a:t>
            </a:r>
            <a:endParaRPr kumimoji="0" lang="en-US" sz="2000" b="1"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en-US" sz="2000" dirty="0">
                <a:solidFill>
                  <a:prstClr val="white"/>
                </a:solidFill>
                <a:latin typeface="Verdana" panose="020B0604030504040204" pitchFamily="34" charset="0"/>
                <a:ea typeface="Verdana" panose="020B0604030504040204" pitchFamily="34" charset="0"/>
              </a:rPr>
              <a:t>ICD-10 Codes for Mortality </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000" dirty="0">
                <a:solidFill>
                  <a:prstClr val="white"/>
                </a:solidFill>
                <a:latin typeface="Verdana" panose="020B0604030504040204" pitchFamily="34" charset="0"/>
                <a:ea typeface="Verdana" panose="020B0604030504040204" pitchFamily="34" charset="0"/>
              </a:rPr>
              <a:t>(National, State and County Trends-Slide 25)</a:t>
            </a:r>
            <a:endParaRPr kumimoji="0" lang="en-US" sz="2000" b="0" i="0" u="none" strike="noStrike" kern="1200" cap="none" spc="0" normalizeH="0" baseline="0" noProof="0" dirty="0">
              <a:ln>
                <a:noFill/>
              </a:ln>
              <a:solidFill>
                <a:prstClr val="white"/>
              </a:solidFill>
              <a:uLnTx/>
              <a:uFillTx/>
              <a:latin typeface="Verdana" panose="020B0604030504040204" pitchFamily="34" charset="0"/>
              <a:ea typeface="Verdana" panose="020B0604030504040204" pitchFamily="34" charset="0"/>
            </a:endParaRPr>
          </a:p>
        </p:txBody>
      </p:sp>
      <p:sp>
        <p:nvSpPr>
          <p:cNvPr id="3" name="Content Placeholder 7">
            <a:extLst>
              <a:ext uri="{FF2B5EF4-FFF2-40B4-BE49-F238E27FC236}">
                <a16:creationId xmlns:a16="http://schemas.microsoft.com/office/drawing/2014/main" id="{0A97EE4A-E555-25E8-FEA9-2076163C79E5}"/>
              </a:ext>
            </a:extLst>
          </p:cNvPr>
          <p:cNvSpPr txBox="1">
            <a:spLocks/>
          </p:cNvSpPr>
          <p:nvPr/>
        </p:nvSpPr>
        <p:spPr>
          <a:xfrm>
            <a:off x="261257" y="6435397"/>
            <a:ext cx="10711774" cy="2882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1000" dirty="0">
                <a:latin typeface="Helvetica" panose="020B0604020202020204" pitchFamily="34" charset="0"/>
                <a:cs typeface="Helvetica" panose="020B0604020202020204" pitchFamily="34" charset="0"/>
              </a:rPr>
              <a:t>Alcohol poisoning definition shifted from the CSTE definition to CDPH/CDC definition for acute effects of alcohol, 2025.</a:t>
            </a:r>
          </a:p>
          <a:p>
            <a:pPr>
              <a:lnSpc>
                <a:spcPct val="100000"/>
              </a:lnSpc>
              <a:spcBef>
                <a:spcPts val="0"/>
              </a:spcBef>
            </a:pPr>
            <a:r>
              <a:rPr lang="en-US" sz="1000" dirty="0">
                <a:effectLst/>
                <a:latin typeface="Helvetica" panose="020B0604020202020204" pitchFamily="34" charset="0"/>
                <a:ea typeface="Aptos" panose="020B0004020202020204" pitchFamily="34" charset="0"/>
                <a:cs typeface="Helvetica" panose="020B0604020202020204" pitchFamily="34" charset="0"/>
              </a:rPr>
              <a:t>Alcohol-related disorders is based on the CDC definition for the chronic effects of alcohol underlying caus</a:t>
            </a:r>
            <a:r>
              <a:rPr lang="en-US" sz="1000" dirty="0">
                <a:latin typeface="Helvetica" panose="020B0604020202020204" pitchFamily="34" charset="0"/>
                <a:ea typeface="Aptos" panose="020B0004020202020204" pitchFamily="34" charset="0"/>
                <a:cs typeface="Helvetica" panose="020B0604020202020204" pitchFamily="34" charset="0"/>
              </a:rPr>
              <a:t>e of death, 2025.</a:t>
            </a:r>
            <a:endParaRPr lang="en-US" sz="1000" dirty="0">
              <a:latin typeface="Helvetica" panose="020B0604020202020204" pitchFamily="34" charset="0"/>
              <a:cs typeface="Helvetica" panose="020B0604020202020204" pitchFamily="34" charset="0"/>
            </a:endParaRPr>
          </a:p>
        </p:txBody>
      </p:sp>
      <p:graphicFrame>
        <p:nvGraphicFramePr>
          <p:cNvPr id="11" name="Table 10">
            <a:extLst>
              <a:ext uri="{FF2B5EF4-FFF2-40B4-BE49-F238E27FC236}">
                <a16:creationId xmlns:a16="http://schemas.microsoft.com/office/drawing/2014/main" id="{AC77263E-1FE2-D79A-5302-6B746B739B26}"/>
              </a:ext>
            </a:extLst>
          </p:cNvPr>
          <p:cNvGraphicFramePr>
            <a:graphicFrameLocks noGrp="1"/>
          </p:cNvGraphicFramePr>
          <p:nvPr>
            <p:extLst>
              <p:ext uri="{D42A27DB-BD31-4B8C-83A1-F6EECF244321}">
                <p14:modId xmlns:p14="http://schemas.microsoft.com/office/powerpoint/2010/main" val="2898740675"/>
              </p:ext>
            </p:extLst>
          </p:nvPr>
        </p:nvGraphicFramePr>
        <p:xfrm>
          <a:off x="653374" y="1448400"/>
          <a:ext cx="10515600" cy="3981092"/>
        </p:xfrm>
        <a:graphic>
          <a:graphicData uri="http://schemas.openxmlformats.org/drawingml/2006/table">
            <a:tbl>
              <a:tblPr>
                <a:tableStyleId>{D7AC3CCA-C797-4891-BE02-D94E43425B78}</a:tableStyleId>
              </a:tblPr>
              <a:tblGrid>
                <a:gridCol w="1270143">
                  <a:extLst>
                    <a:ext uri="{9D8B030D-6E8A-4147-A177-3AD203B41FA5}">
                      <a16:colId xmlns:a16="http://schemas.microsoft.com/office/drawing/2014/main" val="1225095251"/>
                    </a:ext>
                  </a:extLst>
                </a:gridCol>
                <a:gridCol w="488943">
                  <a:extLst>
                    <a:ext uri="{9D8B030D-6E8A-4147-A177-3AD203B41FA5}">
                      <a16:colId xmlns:a16="http://schemas.microsoft.com/office/drawing/2014/main" val="1498432528"/>
                    </a:ext>
                  </a:extLst>
                </a:gridCol>
                <a:gridCol w="564586">
                  <a:extLst>
                    <a:ext uri="{9D8B030D-6E8A-4147-A177-3AD203B41FA5}">
                      <a16:colId xmlns:a16="http://schemas.microsoft.com/office/drawing/2014/main" val="291272821"/>
                    </a:ext>
                  </a:extLst>
                </a:gridCol>
                <a:gridCol w="4686728">
                  <a:extLst>
                    <a:ext uri="{9D8B030D-6E8A-4147-A177-3AD203B41FA5}">
                      <a16:colId xmlns:a16="http://schemas.microsoft.com/office/drawing/2014/main" val="2497161659"/>
                    </a:ext>
                  </a:extLst>
                </a:gridCol>
                <a:gridCol w="3505200">
                  <a:extLst>
                    <a:ext uri="{9D8B030D-6E8A-4147-A177-3AD203B41FA5}">
                      <a16:colId xmlns:a16="http://schemas.microsoft.com/office/drawing/2014/main" val="3563862404"/>
                    </a:ext>
                  </a:extLst>
                </a:gridCol>
              </a:tblGrid>
              <a:tr h="141783">
                <a:tc>
                  <a:txBody>
                    <a:bodyPr/>
                    <a:lstStyle/>
                    <a:p>
                      <a:pPr algn="ctr" fontAlgn="b"/>
                      <a:r>
                        <a:rPr lang="en-US" sz="900" b="1" u="none" strike="noStrike" dirty="0">
                          <a:effectLst/>
                        </a:rPr>
                        <a:t>Indicator</a:t>
                      </a:r>
                      <a:endParaRPr lang="en-US" sz="900" b="1" i="0" u="none" strike="noStrike" dirty="0">
                        <a:solidFill>
                          <a:srgbClr val="000000"/>
                        </a:solidFill>
                        <a:effectLst/>
                        <a:latin typeface="Calibri" panose="020F0502020204030204" pitchFamily="34" charset="0"/>
                      </a:endParaRPr>
                    </a:p>
                  </a:txBody>
                  <a:tcPr marL="2954" marR="2954" marT="2954" marB="0" anchor="ctr">
                    <a:solidFill>
                      <a:schemeClr val="accent5">
                        <a:lumMod val="60000"/>
                        <a:lumOff val="40000"/>
                      </a:schemeClr>
                    </a:solidFill>
                  </a:tcPr>
                </a:tc>
                <a:tc>
                  <a:txBody>
                    <a:bodyPr/>
                    <a:lstStyle/>
                    <a:p>
                      <a:pPr algn="ctr" fontAlgn="b"/>
                      <a:r>
                        <a:rPr lang="en-US" sz="900" b="1" u="none" strike="noStrike" dirty="0">
                          <a:effectLst/>
                        </a:rPr>
                        <a:t>ICD10</a:t>
                      </a:r>
                      <a:endParaRPr lang="en-US" sz="900" b="1" i="0" u="none" strike="noStrike" dirty="0">
                        <a:solidFill>
                          <a:srgbClr val="000000"/>
                        </a:solidFill>
                        <a:effectLst/>
                        <a:latin typeface="Calibri" panose="020F0502020204030204" pitchFamily="34" charset="0"/>
                      </a:endParaRPr>
                    </a:p>
                  </a:txBody>
                  <a:tcPr marL="2954" marR="2954" marT="2954" marB="0" anchor="ctr">
                    <a:solidFill>
                      <a:schemeClr val="accent5">
                        <a:lumMod val="60000"/>
                        <a:lumOff val="40000"/>
                      </a:schemeClr>
                    </a:solidFill>
                  </a:tcPr>
                </a:tc>
                <a:tc>
                  <a:txBody>
                    <a:bodyPr/>
                    <a:lstStyle/>
                    <a:p>
                      <a:pPr algn="ctr" fontAlgn="b"/>
                      <a:r>
                        <a:rPr lang="en-US" sz="900" b="1" u="none" strike="noStrike" dirty="0">
                          <a:effectLst/>
                        </a:rPr>
                        <a:t>ICD10 Category</a:t>
                      </a:r>
                      <a:endParaRPr lang="en-US" sz="900" b="1" i="0" u="none" strike="noStrike" dirty="0">
                        <a:solidFill>
                          <a:srgbClr val="000000"/>
                        </a:solidFill>
                        <a:effectLst/>
                        <a:latin typeface="Calibri" panose="020F0502020204030204" pitchFamily="34" charset="0"/>
                      </a:endParaRPr>
                    </a:p>
                  </a:txBody>
                  <a:tcPr marL="2954" marR="2954" marT="2954" marB="0" anchor="ctr">
                    <a:solidFill>
                      <a:schemeClr val="accent5">
                        <a:lumMod val="60000"/>
                        <a:lumOff val="40000"/>
                      </a:schemeClr>
                    </a:solidFill>
                  </a:tcPr>
                </a:tc>
                <a:tc>
                  <a:txBody>
                    <a:bodyPr/>
                    <a:lstStyle/>
                    <a:p>
                      <a:pPr algn="ctr" fontAlgn="b"/>
                      <a:r>
                        <a:rPr lang="en-US" sz="900" b="1" u="none" strike="noStrike" dirty="0">
                          <a:effectLst/>
                        </a:rPr>
                        <a:t>ICD10_Descrip</a:t>
                      </a:r>
                      <a:endParaRPr lang="en-US" sz="900" b="1" i="0" u="none" strike="noStrike" dirty="0">
                        <a:solidFill>
                          <a:srgbClr val="000000"/>
                        </a:solidFill>
                        <a:effectLst/>
                        <a:latin typeface="Calibri" panose="020F0502020204030204" pitchFamily="34" charset="0"/>
                      </a:endParaRPr>
                    </a:p>
                  </a:txBody>
                  <a:tcPr marL="2954" marR="2954" marT="2954" marB="0" anchor="ctr">
                    <a:solidFill>
                      <a:schemeClr val="accent5">
                        <a:lumMod val="60000"/>
                        <a:lumOff val="40000"/>
                      </a:schemeClr>
                    </a:solidFill>
                  </a:tcPr>
                </a:tc>
                <a:tc>
                  <a:txBody>
                    <a:bodyPr/>
                    <a:lstStyle/>
                    <a:p>
                      <a:pPr algn="ctr" fontAlgn="b"/>
                      <a:r>
                        <a:rPr lang="en-US" sz="900" b="1" u="none" strike="noStrike" dirty="0">
                          <a:effectLst/>
                        </a:rPr>
                        <a:t>ICD10_Type</a:t>
                      </a:r>
                      <a:endParaRPr lang="en-US" sz="900" b="1" i="0" u="none" strike="noStrike" dirty="0">
                        <a:solidFill>
                          <a:srgbClr val="000000"/>
                        </a:solidFill>
                        <a:effectLst/>
                        <a:latin typeface="Calibri" panose="020F0502020204030204" pitchFamily="34" charset="0"/>
                      </a:endParaRPr>
                    </a:p>
                  </a:txBody>
                  <a:tcPr marL="2954" marR="2954" marT="2954" marB="0" anchor="ctr">
                    <a:solidFill>
                      <a:schemeClr val="accent5">
                        <a:lumMod val="60000"/>
                        <a:lumOff val="40000"/>
                      </a:schemeClr>
                    </a:solidFill>
                  </a:tcPr>
                </a:tc>
                <a:extLst>
                  <a:ext uri="{0D108BD9-81ED-4DB2-BD59-A6C34878D82A}">
                    <a16:rowId xmlns:a16="http://schemas.microsoft.com/office/drawing/2014/main" val="2891969265"/>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F10.0</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UCOD</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Mental and behavioral disorders due to use of alcohol, acute intoxication</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888637917"/>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F10.1</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Mental and behavioral disorders due to use of alcohol, harmful use</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838254648"/>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F10.2</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dependence syndrome</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961299091"/>
                  </a:ext>
                </a:extLst>
              </a:tr>
              <a:tr h="141783">
                <a:tc>
                  <a:txBody>
                    <a:bodyPr/>
                    <a:lstStyle/>
                    <a:p>
                      <a:pPr algn="ctr" fontAlgn="b"/>
                      <a:r>
                        <a:rPr lang="en-US" sz="900" u="none" strike="noStrike" dirty="0">
                          <a:effectLst/>
                        </a:rPr>
                        <a:t>Alcohol-Related Disorders</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F10.3</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withdrawal state</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760629872"/>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F10.4</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withdrawal state with delirium</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709126383"/>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F10.5</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psychotic disorder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006067254"/>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F10.6</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amnesiac syndrome</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2327432382"/>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F10.7</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residual and late-onset psychotic disorder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123584093"/>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F10.8</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other 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578935170"/>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F10.9</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 due to use of alcohol, unspecified mental and behavioral disorder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Mental and Behavioral Disorders</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560296380"/>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G31.2</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Degeneration of the nervous system due to alcohol</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Nervous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624269685"/>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G62.1</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polyneuropathy</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Polyneuropathies and other disorders of the peripheral nervous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880805544"/>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G72.1</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myopathy</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Polyneuropathies and other disorders of the peripheral nervous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585595044"/>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I42.6</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 cardiomyopathy</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Circulatory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477498829"/>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K70.0</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fatty liver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074908625"/>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K70.1</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hepatitis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4095769433"/>
                  </a:ext>
                </a:extLst>
              </a:tr>
              <a:tr h="15924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K70.2</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fibrosis and sclerosis of liver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1310098943"/>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K70.3</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cirrhosis of liver</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905969850"/>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K70.4</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hepatic failure</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601174081"/>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K70.9</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liver disease, unspecified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307849830"/>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K29.2</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Alcoholic gastritis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4134342497"/>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K85.2</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Alcohol-induced acute pancreatitis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2136312056"/>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K86.0</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Alcohol-induced chronic pancreatitis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Diseases of the Digestive System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75196162"/>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O35.4</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Maternal care for (suspected) damage to fetus from alcohol</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Pregnancy, childbirth and the puerperium</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2197050181"/>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P04.3</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UCOD</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Newborn affected by maternal use of alcohol</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Certain conditions originating in the perinatal period</a:t>
                      </a:r>
                      <a:endParaRPr lang="en-US" sz="900" b="0" i="0" u="none" strike="noStrike">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4020518121"/>
                  </a:ext>
                </a:extLst>
              </a:tr>
              <a:tr h="141783">
                <a:tc>
                  <a:txBody>
                    <a:bodyPr/>
                    <a:lstStyle/>
                    <a:p>
                      <a:pPr algn="ctr" fontAlgn="b"/>
                      <a:r>
                        <a:rPr lang="en-US" sz="900" u="none" strike="noStrike">
                          <a:effectLst/>
                        </a:rPr>
                        <a:t>Alcohol-Related Disorders</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a:effectLst/>
                        </a:rPr>
                        <a:t>Q86.0</a:t>
                      </a:r>
                      <a:endParaRPr lang="en-US" sz="900" b="0" i="0" u="none" strike="noStrike">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UCOD</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Fetal alcohol syndrome (dysmorphic)</a:t>
                      </a:r>
                      <a:endParaRPr lang="en-US" sz="900" b="0" i="0" u="none" strike="noStrike" dirty="0">
                        <a:solidFill>
                          <a:srgbClr val="000000"/>
                        </a:solidFill>
                        <a:effectLst/>
                        <a:latin typeface="Calibri" panose="020F0502020204030204" pitchFamily="34" charset="0"/>
                      </a:endParaRPr>
                    </a:p>
                  </a:txBody>
                  <a:tcPr marL="2954" marR="2954" marT="2954" marB="0" anchor="ctr"/>
                </a:tc>
                <a:tc>
                  <a:txBody>
                    <a:bodyPr/>
                    <a:lstStyle/>
                    <a:p>
                      <a:pPr algn="ctr" fontAlgn="b"/>
                      <a:r>
                        <a:rPr lang="en-US" sz="900" u="none" strike="noStrike" dirty="0">
                          <a:effectLst/>
                        </a:rPr>
                        <a:t>Congenital malformations, deformations and chromosomal abnormalities</a:t>
                      </a:r>
                      <a:endParaRPr lang="en-US" sz="900" b="0" i="0" u="none" strike="noStrike" dirty="0">
                        <a:solidFill>
                          <a:srgbClr val="000000"/>
                        </a:solidFill>
                        <a:effectLst/>
                        <a:latin typeface="Calibri" panose="020F0502020204030204" pitchFamily="34" charset="0"/>
                      </a:endParaRPr>
                    </a:p>
                  </a:txBody>
                  <a:tcPr marL="2954" marR="2954" marT="2954" marB="0" anchor="ctr"/>
                </a:tc>
                <a:extLst>
                  <a:ext uri="{0D108BD9-81ED-4DB2-BD59-A6C34878D82A}">
                    <a16:rowId xmlns:a16="http://schemas.microsoft.com/office/drawing/2014/main" val="3934065153"/>
                  </a:ext>
                </a:extLst>
              </a:tr>
            </a:tbl>
          </a:graphicData>
        </a:graphic>
      </p:graphicFrame>
      <p:graphicFrame>
        <p:nvGraphicFramePr>
          <p:cNvPr id="13" name="Table 12">
            <a:extLst>
              <a:ext uri="{FF2B5EF4-FFF2-40B4-BE49-F238E27FC236}">
                <a16:creationId xmlns:a16="http://schemas.microsoft.com/office/drawing/2014/main" id="{80D4E359-EFCA-1CE4-14C2-B53F14F32E16}"/>
              </a:ext>
            </a:extLst>
          </p:cNvPr>
          <p:cNvGraphicFramePr>
            <a:graphicFrameLocks noGrp="1"/>
          </p:cNvGraphicFramePr>
          <p:nvPr>
            <p:extLst>
              <p:ext uri="{D42A27DB-BD31-4B8C-83A1-F6EECF244321}">
                <p14:modId xmlns:p14="http://schemas.microsoft.com/office/powerpoint/2010/main" val="4157810467"/>
              </p:ext>
            </p:extLst>
          </p:nvPr>
        </p:nvGraphicFramePr>
        <p:xfrm>
          <a:off x="653374" y="5508025"/>
          <a:ext cx="10515601" cy="818590"/>
        </p:xfrm>
        <a:graphic>
          <a:graphicData uri="http://schemas.openxmlformats.org/drawingml/2006/table">
            <a:tbl>
              <a:tblPr>
                <a:tableStyleId>{D7AC3CCA-C797-4891-BE02-D94E43425B78}</a:tableStyleId>
              </a:tblPr>
              <a:tblGrid>
                <a:gridCol w="1208123">
                  <a:extLst>
                    <a:ext uri="{9D8B030D-6E8A-4147-A177-3AD203B41FA5}">
                      <a16:colId xmlns:a16="http://schemas.microsoft.com/office/drawing/2014/main" val="1519761514"/>
                    </a:ext>
                  </a:extLst>
                </a:gridCol>
                <a:gridCol w="1208123">
                  <a:extLst>
                    <a:ext uri="{9D8B030D-6E8A-4147-A177-3AD203B41FA5}">
                      <a16:colId xmlns:a16="http://schemas.microsoft.com/office/drawing/2014/main" val="1436513400"/>
                    </a:ext>
                  </a:extLst>
                </a:gridCol>
                <a:gridCol w="1208123">
                  <a:extLst>
                    <a:ext uri="{9D8B030D-6E8A-4147-A177-3AD203B41FA5}">
                      <a16:colId xmlns:a16="http://schemas.microsoft.com/office/drawing/2014/main" val="191757090"/>
                    </a:ext>
                  </a:extLst>
                </a:gridCol>
                <a:gridCol w="4351708">
                  <a:extLst>
                    <a:ext uri="{9D8B030D-6E8A-4147-A177-3AD203B41FA5}">
                      <a16:colId xmlns:a16="http://schemas.microsoft.com/office/drawing/2014/main" val="2525879123"/>
                    </a:ext>
                  </a:extLst>
                </a:gridCol>
                <a:gridCol w="2539524">
                  <a:extLst>
                    <a:ext uri="{9D8B030D-6E8A-4147-A177-3AD203B41FA5}">
                      <a16:colId xmlns:a16="http://schemas.microsoft.com/office/drawing/2014/main" val="1738936247"/>
                    </a:ext>
                  </a:extLst>
                </a:gridCol>
              </a:tblGrid>
              <a:tr h="121385">
                <a:tc>
                  <a:txBody>
                    <a:bodyPr/>
                    <a:lstStyle/>
                    <a:p>
                      <a:pPr algn="ctr" fontAlgn="b"/>
                      <a:r>
                        <a:rPr lang="en-US" sz="1050" b="1" u="none" strike="noStrike" dirty="0">
                          <a:effectLst/>
                        </a:rPr>
                        <a:t>Indicator</a:t>
                      </a:r>
                      <a:endParaRPr lang="en-US" sz="1050" b="1" i="0" u="none" strike="noStrike" dirty="0">
                        <a:solidFill>
                          <a:srgbClr val="000000"/>
                        </a:solidFill>
                        <a:effectLst/>
                        <a:latin typeface="Calibri" panose="020F0502020204030204" pitchFamily="34" charset="0"/>
                      </a:endParaRPr>
                    </a:p>
                  </a:txBody>
                  <a:tcPr marL="3698" marR="3698" marT="3698" marB="0" anchor="ctr">
                    <a:solidFill>
                      <a:schemeClr val="accent5">
                        <a:lumMod val="60000"/>
                        <a:lumOff val="40000"/>
                      </a:schemeClr>
                    </a:solidFill>
                  </a:tcPr>
                </a:tc>
                <a:tc>
                  <a:txBody>
                    <a:bodyPr/>
                    <a:lstStyle/>
                    <a:p>
                      <a:pPr algn="ctr" fontAlgn="b"/>
                      <a:r>
                        <a:rPr lang="en-US" sz="1050" b="1" u="none" strike="noStrike" dirty="0">
                          <a:effectLst/>
                        </a:rPr>
                        <a:t>ICD10</a:t>
                      </a:r>
                      <a:endParaRPr lang="en-US" sz="1050" b="1" i="0" u="none" strike="noStrike" dirty="0">
                        <a:solidFill>
                          <a:srgbClr val="000000"/>
                        </a:solidFill>
                        <a:effectLst/>
                        <a:latin typeface="Calibri" panose="020F0502020204030204" pitchFamily="34" charset="0"/>
                      </a:endParaRPr>
                    </a:p>
                  </a:txBody>
                  <a:tcPr marL="3698" marR="3698" marT="3698" marB="0" anchor="ctr">
                    <a:solidFill>
                      <a:schemeClr val="accent5">
                        <a:lumMod val="60000"/>
                        <a:lumOff val="40000"/>
                      </a:schemeClr>
                    </a:solidFill>
                  </a:tcPr>
                </a:tc>
                <a:tc>
                  <a:txBody>
                    <a:bodyPr/>
                    <a:lstStyle/>
                    <a:p>
                      <a:pPr algn="ctr" fontAlgn="b"/>
                      <a:r>
                        <a:rPr lang="en-US" sz="1050" b="1" u="none" strike="noStrike" dirty="0">
                          <a:effectLst/>
                        </a:rPr>
                        <a:t>ICD10 Category</a:t>
                      </a:r>
                      <a:endParaRPr lang="en-US" sz="1050" b="1" i="0" u="none" strike="noStrike" dirty="0">
                        <a:solidFill>
                          <a:srgbClr val="000000"/>
                        </a:solidFill>
                        <a:effectLst/>
                        <a:latin typeface="Calibri" panose="020F0502020204030204" pitchFamily="34" charset="0"/>
                      </a:endParaRPr>
                    </a:p>
                  </a:txBody>
                  <a:tcPr marL="3698" marR="3698" marT="3698" marB="0" anchor="ctr">
                    <a:solidFill>
                      <a:schemeClr val="accent5">
                        <a:lumMod val="60000"/>
                        <a:lumOff val="40000"/>
                      </a:schemeClr>
                    </a:solidFill>
                  </a:tcPr>
                </a:tc>
                <a:tc>
                  <a:txBody>
                    <a:bodyPr/>
                    <a:lstStyle/>
                    <a:p>
                      <a:pPr algn="ctr" fontAlgn="b"/>
                      <a:r>
                        <a:rPr lang="en-US" sz="1050" b="1" u="none" strike="noStrike" dirty="0">
                          <a:effectLst/>
                        </a:rPr>
                        <a:t>ICD10_Descrip</a:t>
                      </a:r>
                      <a:endParaRPr lang="en-US" sz="1050" b="1" i="0" u="none" strike="noStrike" dirty="0">
                        <a:solidFill>
                          <a:srgbClr val="000000"/>
                        </a:solidFill>
                        <a:effectLst/>
                        <a:latin typeface="Calibri" panose="020F0502020204030204" pitchFamily="34" charset="0"/>
                      </a:endParaRPr>
                    </a:p>
                  </a:txBody>
                  <a:tcPr marL="3698" marR="3698" marT="3698" marB="0" anchor="ctr">
                    <a:solidFill>
                      <a:schemeClr val="accent5">
                        <a:lumMod val="60000"/>
                        <a:lumOff val="40000"/>
                      </a:schemeClr>
                    </a:solidFill>
                  </a:tcPr>
                </a:tc>
                <a:tc>
                  <a:txBody>
                    <a:bodyPr/>
                    <a:lstStyle/>
                    <a:p>
                      <a:pPr algn="ctr" fontAlgn="b"/>
                      <a:r>
                        <a:rPr lang="en-US" sz="1050" b="1" u="none" strike="noStrike" dirty="0">
                          <a:effectLst/>
                        </a:rPr>
                        <a:t>ICD10_Type</a:t>
                      </a:r>
                      <a:endParaRPr lang="en-US" sz="1050" b="1" i="0" u="none" strike="noStrike" dirty="0">
                        <a:solidFill>
                          <a:srgbClr val="000000"/>
                        </a:solidFill>
                        <a:effectLst/>
                        <a:latin typeface="Calibri" panose="020F0502020204030204" pitchFamily="34" charset="0"/>
                      </a:endParaRPr>
                    </a:p>
                  </a:txBody>
                  <a:tcPr marL="3698" marR="3698" marT="3698" marB="0" anchor="ctr">
                    <a:solidFill>
                      <a:schemeClr val="accent5">
                        <a:lumMod val="60000"/>
                        <a:lumOff val="40000"/>
                      </a:schemeClr>
                    </a:solidFill>
                  </a:tcPr>
                </a:tc>
                <a:extLst>
                  <a:ext uri="{0D108BD9-81ED-4DB2-BD59-A6C34878D82A}">
                    <a16:rowId xmlns:a16="http://schemas.microsoft.com/office/drawing/2014/main" val="3564168342"/>
                  </a:ext>
                </a:extLst>
              </a:tr>
              <a:tr h="121385">
                <a:tc>
                  <a:txBody>
                    <a:bodyPr/>
                    <a:lstStyle/>
                    <a:p>
                      <a:pPr algn="ctr" fontAlgn="b"/>
                      <a:r>
                        <a:rPr lang="en-US" sz="1050" u="none" strike="noStrike" dirty="0">
                          <a:effectLst/>
                        </a:rPr>
                        <a:t>Alcohol Poisoning</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F100.0</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UCOD</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Mental and behavioral disorders due to use of alcohol, acute intoxication</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Mental and behavioral disorders</a:t>
                      </a:r>
                      <a:endParaRPr lang="en-US" sz="1050" b="0" i="0" u="none" strike="noStrike">
                        <a:solidFill>
                          <a:srgbClr val="000000"/>
                        </a:solidFill>
                        <a:effectLst/>
                        <a:latin typeface="Calibri" panose="020F0502020204030204" pitchFamily="34" charset="0"/>
                      </a:endParaRPr>
                    </a:p>
                  </a:txBody>
                  <a:tcPr marL="3698" marR="3698" marT="3698" marB="0" anchor="ctr"/>
                </a:tc>
                <a:extLst>
                  <a:ext uri="{0D108BD9-81ED-4DB2-BD59-A6C34878D82A}">
                    <a16:rowId xmlns:a16="http://schemas.microsoft.com/office/drawing/2014/main" val="2381170024"/>
                  </a:ext>
                </a:extLst>
              </a:tr>
              <a:tr h="121385">
                <a:tc>
                  <a:txBody>
                    <a:bodyPr/>
                    <a:lstStyle/>
                    <a:p>
                      <a:pPr algn="ctr" fontAlgn="b"/>
                      <a:r>
                        <a:rPr lang="en-US" sz="1050" u="none" strike="noStrike">
                          <a:effectLst/>
                        </a:rPr>
                        <a:t>Alcohol Poisoning</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X45</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UCOD</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Accidental poisoning by and exposure to alcohol</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External causes of morbidity and mortality</a:t>
                      </a:r>
                      <a:endParaRPr lang="en-US" sz="1050" b="0" i="0" u="none" strike="noStrike">
                        <a:solidFill>
                          <a:srgbClr val="000000"/>
                        </a:solidFill>
                        <a:effectLst/>
                        <a:latin typeface="Calibri" panose="020F0502020204030204" pitchFamily="34" charset="0"/>
                      </a:endParaRPr>
                    </a:p>
                  </a:txBody>
                  <a:tcPr marL="3698" marR="3698" marT="3698" marB="0" anchor="ctr"/>
                </a:tc>
                <a:extLst>
                  <a:ext uri="{0D108BD9-81ED-4DB2-BD59-A6C34878D82A}">
                    <a16:rowId xmlns:a16="http://schemas.microsoft.com/office/drawing/2014/main" val="2070147142"/>
                  </a:ext>
                </a:extLst>
              </a:tr>
              <a:tr h="121385">
                <a:tc>
                  <a:txBody>
                    <a:bodyPr/>
                    <a:lstStyle/>
                    <a:p>
                      <a:pPr algn="ctr" fontAlgn="b"/>
                      <a:r>
                        <a:rPr lang="en-US" sz="1050" u="none" strike="noStrike">
                          <a:effectLst/>
                        </a:rPr>
                        <a:t>Alcohol Poisoning</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X65</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UCOD</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Intentional self-poisoning by and exposure to alcohol</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External causes of morbidity and mortality</a:t>
                      </a:r>
                      <a:endParaRPr lang="en-US" sz="1050" b="0" i="0" u="none" strike="noStrike">
                        <a:solidFill>
                          <a:srgbClr val="000000"/>
                        </a:solidFill>
                        <a:effectLst/>
                        <a:latin typeface="Calibri" panose="020F0502020204030204" pitchFamily="34" charset="0"/>
                      </a:endParaRPr>
                    </a:p>
                  </a:txBody>
                  <a:tcPr marL="3698" marR="3698" marT="3698" marB="0" anchor="ctr"/>
                </a:tc>
                <a:extLst>
                  <a:ext uri="{0D108BD9-81ED-4DB2-BD59-A6C34878D82A}">
                    <a16:rowId xmlns:a16="http://schemas.microsoft.com/office/drawing/2014/main" val="1109771441"/>
                  </a:ext>
                </a:extLst>
              </a:tr>
              <a:tr h="121385">
                <a:tc>
                  <a:txBody>
                    <a:bodyPr/>
                    <a:lstStyle/>
                    <a:p>
                      <a:pPr algn="ctr" fontAlgn="b"/>
                      <a:r>
                        <a:rPr lang="en-US" sz="1050" u="none" strike="noStrike">
                          <a:effectLst/>
                        </a:rPr>
                        <a:t>Alcohol Poisoning</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Y15</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UCOD</a:t>
                      </a:r>
                      <a:endParaRPr lang="en-US" sz="1050" b="0" i="0" u="none" strike="noStrike" dirty="0">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a:effectLst/>
                        </a:rPr>
                        <a:t>Poisoning by and exposure to alcohol, undetermined intent</a:t>
                      </a:r>
                      <a:endParaRPr lang="en-US" sz="1050" b="0" i="0" u="none" strike="noStrike">
                        <a:solidFill>
                          <a:srgbClr val="000000"/>
                        </a:solidFill>
                        <a:effectLst/>
                        <a:latin typeface="Calibri" panose="020F0502020204030204" pitchFamily="34" charset="0"/>
                      </a:endParaRPr>
                    </a:p>
                  </a:txBody>
                  <a:tcPr marL="3698" marR="3698" marT="3698" marB="0" anchor="ctr"/>
                </a:tc>
                <a:tc>
                  <a:txBody>
                    <a:bodyPr/>
                    <a:lstStyle/>
                    <a:p>
                      <a:pPr algn="ctr" fontAlgn="b"/>
                      <a:r>
                        <a:rPr lang="en-US" sz="1050" u="none" strike="noStrike" dirty="0">
                          <a:effectLst/>
                        </a:rPr>
                        <a:t>External causes of morbidity and mortality</a:t>
                      </a:r>
                      <a:endParaRPr lang="en-US" sz="1050" b="0" i="0" u="none" strike="noStrike" dirty="0">
                        <a:solidFill>
                          <a:srgbClr val="000000"/>
                        </a:solidFill>
                        <a:effectLst/>
                        <a:latin typeface="Calibri" panose="020F0502020204030204" pitchFamily="34" charset="0"/>
                      </a:endParaRPr>
                    </a:p>
                  </a:txBody>
                  <a:tcPr marL="3698" marR="3698" marT="3698" marB="0" anchor="ctr"/>
                </a:tc>
                <a:extLst>
                  <a:ext uri="{0D108BD9-81ED-4DB2-BD59-A6C34878D82A}">
                    <a16:rowId xmlns:a16="http://schemas.microsoft.com/office/drawing/2014/main" val="153448848"/>
                  </a:ext>
                </a:extLst>
              </a:tr>
            </a:tbl>
          </a:graphicData>
        </a:graphic>
      </p:graphicFrame>
      <p:pic>
        <p:nvPicPr>
          <p:cNvPr id="8" name="Picture 7">
            <a:extLst>
              <a:ext uri="{FF2B5EF4-FFF2-40B4-BE49-F238E27FC236}">
                <a16:creationId xmlns:a16="http://schemas.microsoft.com/office/drawing/2014/main" id="{5D9F7BDE-E38A-4FE0-A50A-AD16870C1E11}"/>
              </a:ext>
            </a:extLst>
          </p:cNvPr>
          <p:cNvPicPr>
            <a:picLocks noChangeAspect="1"/>
          </p:cNvPicPr>
          <p:nvPr/>
        </p:nvPicPr>
        <p:blipFill>
          <a:blip r:embed="rId3"/>
          <a:stretch>
            <a:fillRect/>
          </a:stretch>
        </p:blipFill>
        <p:spPr>
          <a:xfrm>
            <a:off x="8126509" y="155349"/>
            <a:ext cx="3804234" cy="890093"/>
          </a:xfrm>
          <a:prstGeom prst="rect">
            <a:avLst/>
          </a:prstGeom>
        </p:spPr>
      </p:pic>
    </p:spTree>
    <p:extLst>
      <p:ext uri="{BB962C8B-B14F-4D97-AF65-F5344CB8AC3E}">
        <p14:creationId xmlns:p14="http://schemas.microsoft.com/office/powerpoint/2010/main" val="111510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A766FE3-3FE6-ED4C-E61A-6FF02F51B7C0}"/>
              </a:ext>
            </a:extLst>
          </p:cNvPr>
          <p:cNvGrpSpPr/>
          <p:nvPr/>
        </p:nvGrpSpPr>
        <p:grpSpPr>
          <a:xfrm rot="10800000">
            <a:off x="-1" y="3020825"/>
            <a:ext cx="12192000" cy="3844261"/>
            <a:chOff x="0" y="12805"/>
            <a:chExt cx="12192000" cy="1367770"/>
          </a:xfrm>
          <a:solidFill>
            <a:srgbClr val="1562A1"/>
          </a:solidFill>
        </p:grpSpPr>
        <p:sp>
          <p:nvSpPr>
            <p:cNvPr id="4" name="Wave 3">
              <a:extLst>
                <a:ext uri="{FF2B5EF4-FFF2-40B4-BE49-F238E27FC236}">
                  <a16:creationId xmlns:a16="http://schemas.microsoft.com/office/drawing/2014/main" id="{1661470C-25AC-27B3-C7AC-16D9658766AE}"/>
                </a:ext>
              </a:extLst>
            </p:cNvPr>
            <p:cNvSpPr/>
            <p:nvPr/>
          </p:nvSpPr>
          <p:spPr>
            <a:xfrm>
              <a:off x="0" y="311614"/>
              <a:ext cx="12192000" cy="1068961"/>
            </a:xfrm>
            <a:prstGeom prst="wav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7AAEEB31-FCF6-3B6B-934D-F0D9ACACB93F}"/>
                </a:ext>
              </a:extLst>
            </p:cNvPr>
            <p:cNvSpPr/>
            <p:nvPr/>
          </p:nvSpPr>
          <p:spPr>
            <a:xfrm>
              <a:off x="0" y="12805"/>
              <a:ext cx="12192000" cy="6300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0" name="Title 1">
            <a:extLst>
              <a:ext uri="{FF2B5EF4-FFF2-40B4-BE49-F238E27FC236}">
                <a16:creationId xmlns:a16="http://schemas.microsoft.com/office/drawing/2014/main" id="{844FAB90-39C0-0FFA-3769-AD63ADE59063}"/>
              </a:ext>
            </a:extLst>
          </p:cNvPr>
          <p:cNvSpPr txBox="1">
            <a:spLocks/>
          </p:cNvSpPr>
          <p:nvPr/>
        </p:nvSpPr>
        <p:spPr>
          <a:xfrm>
            <a:off x="261257" y="606490"/>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Light" panose="020F0302020204030204"/>
              <a:ea typeface="+mj-ea"/>
              <a:cs typeface="+mj-cs"/>
            </a:endParaRPr>
          </a:p>
        </p:txBody>
      </p:sp>
      <p:sp>
        <p:nvSpPr>
          <p:cNvPr id="14" name="Title 1">
            <a:extLst>
              <a:ext uri="{FF2B5EF4-FFF2-40B4-BE49-F238E27FC236}">
                <a16:creationId xmlns:a16="http://schemas.microsoft.com/office/drawing/2014/main" id="{594C1AF7-8F9F-22F5-C853-36B36A11704A}"/>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Verdana Pro Black" panose="020B0A04030504040204" pitchFamily="34" charset="0"/>
                <a:ea typeface="+mj-ea"/>
                <a:cs typeface="+mj-cs"/>
              </a:rPr>
              <a:t>Overview &amp; Prevalence:</a:t>
            </a:r>
          </a:p>
          <a:p>
            <a:pPr marL="0" marR="0" lvl="0" indent="0" algn="l" defTabSz="914400" rtl="0" eaLnBrk="1" fontAlgn="auto" latinLnBrk="0" hangingPunct="1">
              <a:lnSpc>
                <a:spcPct val="90000"/>
              </a:lnSpc>
              <a:spcBef>
                <a:spcPct val="0"/>
              </a:spcBef>
              <a:spcAft>
                <a:spcPts val="0"/>
              </a:spcAft>
              <a:buClrTx/>
              <a:buSzTx/>
              <a:buFontTx/>
              <a:buNone/>
              <a:tabLst/>
              <a:defRPr/>
            </a:pPr>
            <a:r>
              <a:rPr lang="en-US" sz="2800" dirty="0">
                <a:solidFill>
                  <a:prstClr val="black"/>
                </a:solidFill>
                <a:latin typeface="Helvetica" panose="020B0604020202020204" pitchFamily="34" charset="0"/>
                <a:cs typeface="Helvetica" panose="020B0604020202020204" pitchFamily="34" charset="0"/>
              </a:rPr>
              <a:t>Underage Drinking</a:t>
            </a:r>
            <a:endParaRPr kumimoji="0" lang="en-US" sz="2800" b="0" i="0" u="none" strike="noStrike" kern="1200" cap="none" spc="0" normalizeH="0" baseline="0" noProof="0" dirty="0">
              <a:ln>
                <a:noFill/>
              </a:ln>
              <a:solidFill>
                <a:prstClr val="black"/>
              </a:solidFill>
              <a:effectLst/>
              <a:uLnTx/>
              <a:uFillTx/>
              <a:latin typeface="Helvetica" panose="020B0604020202020204" pitchFamily="34" charset="0"/>
              <a:cs typeface="Helvetica" panose="020B0604020202020204" pitchFamily="34" charset="0"/>
            </a:endParaRPr>
          </a:p>
        </p:txBody>
      </p:sp>
      <p:sp>
        <p:nvSpPr>
          <p:cNvPr id="15" name="TextBox 14">
            <a:extLst>
              <a:ext uri="{FF2B5EF4-FFF2-40B4-BE49-F238E27FC236}">
                <a16:creationId xmlns:a16="http://schemas.microsoft.com/office/drawing/2014/main" id="{425895AC-A1B5-9786-7053-8892BD9845D6}"/>
              </a:ext>
            </a:extLst>
          </p:cNvPr>
          <p:cNvSpPr txBox="1"/>
          <p:nvPr/>
        </p:nvSpPr>
        <p:spPr>
          <a:xfrm>
            <a:off x="223195" y="1204944"/>
            <a:ext cx="11745609" cy="1815882"/>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Underage drinking* </a:t>
            </a: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is a significant public health problem in the U.S. Excessive drinking is responsible for more than 3,900 deaths and 225,000 years of potential life lost among people under age 21 each year.</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2</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Peer/social relationships and drinking:</a:t>
            </a:r>
          </a:p>
          <a:p>
            <a:pPr marL="742950" lvl="1" indent="-28575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A 5% increase in binge drinking among adults in a community is associated with a 12% increase in the chance of underage drinking in the same community.</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2</a:t>
            </a:r>
          </a:p>
          <a:p>
            <a:pPr marL="742950" lvl="1" indent="-285750">
              <a:buFont typeface="Arial" panose="020B0604020202020204" pitchFamily="34" charset="0"/>
              <a:buChar char="•"/>
              <a:defRPr/>
            </a:pPr>
            <a:r>
              <a:rPr kumimoji="0" lang="en-US" sz="14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Among adolescents whose peers drink alcohol, those with parents who binge drink are more likely to drink alcohol than those with parents do not.</a:t>
            </a:r>
            <a:r>
              <a:rPr kumimoji="0" lang="en-US" sz="1400" b="0" i="0" u="none" strike="noStrike" kern="1200" cap="none" spc="0" normalizeH="0" baseline="30000" noProof="0" dirty="0">
                <a:ln>
                  <a:noFill/>
                </a:ln>
                <a:solidFill>
                  <a:prstClr val="black"/>
                </a:solidFill>
                <a:effectLst/>
                <a:uLnTx/>
                <a:uFillTx/>
                <a:latin typeface="Helvetica" panose="020B0604020202020204" pitchFamily="34" charset="0"/>
                <a:ea typeface="+mn-ea"/>
                <a:cs typeface="Helvetica" panose="020B0604020202020204" pitchFamily="34" charset="0"/>
              </a:rPr>
              <a:t>2</a:t>
            </a:r>
          </a:p>
        </p:txBody>
      </p:sp>
      <p:sp>
        <p:nvSpPr>
          <p:cNvPr id="5" name="Rectangle: Rounded Corners 4">
            <a:extLst>
              <a:ext uri="{FF2B5EF4-FFF2-40B4-BE49-F238E27FC236}">
                <a16:creationId xmlns:a16="http://schemas.microsoft.com/office/drawing/2014/main" id="{5D5D46FA-E974-3617-A0F6-71F059F32544}"/>
              </a:ext>
            </a:extLst>
          </p:cNvPr>
          <p:cNvSpPr/>
          <p:nvPr/>
        </p:nvSpPr>
        <p:spPr>
          <a:xfrm>
            <a:off x="1913019" y="3837175"/>
            <a:ext cx="2598820" cy="2660002"/>
          </a:xfrm>
          <a:prstGeom prst="roundRect">
            <a:avLst/>
          </a:prstGeom>
          <a:solidFill>
            <a:schemeClr val="accent4">
              <a:lumMod val="20000"/>
              <a:lumOff val="80000"/>
            </a:schemeClr>
          </a:solidFill>
          <a:ln w="28575">
            <a:solidFill>
              <a:schemeClr val="accent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AF41FE37-0ADE-DE35-C193-4914A074B9FF}"/>
              </a:ext>
            </a:extLst>
          </p:cNvPr>
          <p:cNvSpPr/>
          <p:nvPr/>
        </p:nvSpPr>
        <p:spPr>
          <a:xfrm>
            <a:off x="4751193" y="3838166"/>
            <a:ext cx="2598820" cy="2660002"/>
          </a:xfrm>
          <a:prstGeom prst="roundRect">
            <a:avLst/>
          </a:prstGeom>
          <a:solidFill>
            <a:schemeClr val="accent3">
              <a:lumMod val="20000"/>
              <a:lumOff val="80000"/>
            </a:schemeClr>
          </a:solidFill>
          <a:ln w="28575">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1E88CBCD-A484-9228-C8AF-7B9035FA6467}"/>
              </a:ext>
            </a:extLst>
          </p:cNvPr>
          <p:cNvSpPr/>
          <p:nvPr/>
        </p:nvSpPr>
        <p:spPr>
          <a:xfrm>
            <a:off x="7519738" y="3837176"/>
            <a:ext cx="2598820" cy="2660002"/>
          </a:xfrm>
          <a:prstGeom prst="roundRect">
            <a:avLst/>
          </a:prstGeom>
          <a:solidFill>
            <a:schemeClr val="accent2">
              <a:lumMod val="20000"/>
              <a:lumOff val="80000"/>
            </a:schemeClr>
          </a:solid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713768E-9A86-07B1-BC70-A6CC9AB96C10}"/>
              </a:ext>
            </a:extLst>
          </p:cNvPr>
          <p:cNvSpPr txBox="1"/>
          <p:nvPr/>
        </p:nvSpPr>
        <p:spPr>
          <a:xfrm>
            <a:off x="2073443" y="4362722"/>
            <a:ext cx="2206826" cy="1765099"/>
          </a:xfrm>
          <a:prstGeom prst="rect">
            <a:avLst/>
          </a:prstGeom>
          <a:noFill/>
        </p:spPr>
        <p:txBody>
          <a:bodyPr wrap="square" lIns="0" tIns="0" rIns="0" bIns="0" rtlCol="0">
            <a:spAutoFit/>
          </a:bodyPr>
          <a:lstStyle/>
          <a:p>
            <a:pPr algn="ctr">
              <a:spcBef>
                <a:spcPts val="500"/>
              </a:spcBef>
              <a:defRPr/>
            </a:pPr>
            <a:r>
              <a:rPr lang="en-US" sz="1400" b="1" spc="50" dirty="0">
                <a:latin typeface="Helvetica" panose="020B0604020202020204" pitchFamily="34" charset="0"/>
                <a:cs typeface="Helvetica" panose="020B0604020202020204" pitchFamily="34" charset="0"/>
              </a:rPr>
              <a:t>In the United States:</a:t>
            </a:r>
            <a:endParaRPr lang="en-US" sz="1400" dirty="0">
              <a:latin typeface="Helvetica" panose="020B0604020202020204" pitchFamily="34" charset="0"/>
              <a:cs typeface="Helvetica" panose="020B0604020202020204" pitchFamily="34" charset="0"/>
            </a:endParaRPr>
          </a:p>
          <a:p>
            <a:pPr algn="ctr">
              <a:lnSpc>
                <a:spcPct val="90000"/>
              </a:lnSpc>
              <a:spcBef>
                <a:spcPts val="500"/>
              </a:spcBef>
              <a:defRPr/>
            </a:pPr>
            <a:endParaRPr lang="en-US" sz="140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26 </a:t>
            </a:r>
            <a:r>
              <a:rPr lang="en-US" sz="1400" dirty="0">
                <a:latin typeface="Helvetica" panose="020B0604020202020204" pitchFamily="34" charset="0"/>
                <a:cs typeface="Helvetica" panose="020B0604020202020204" pitchFamily="34" charset="0"/>
              </a:rPr>
              <a:t>(3.9%) </a:t>
            </a:r>
            <a:r>
              <a:rPr lang="en-US" sz="1400" b="1" dirty="0">
                <a:latin typeface="Helvetica" panose="020B0604020202020204" pitchFamily="34" charset="0"/>
                <a:cs typeface="Helvetica" panose="020B0604020202020204" pitchFamily="34" charset="0"/>
              </a:rPr>
              <a:t>underage </a:t>
            </a:r>
            <a:r>
              <a:rPr lang="en-US" sz="1400" dirty="0">
                <a:latin typeface="Helvetica" panose="020B0604020202020204" pitchFamily="34" charset="0"/>
                <a:cs typeface="Helvetica" panose="020B0604020202020204" pitchFamily="34" charset="0"/>
              </a:rPr>
              <a:t>people in the </a:t>
            </a:r>
            <a:r>
              <a:rPr lang="en-US" sz="1400" b="1" dirty="0">
                <a:latin typeface="Helvetica" panose="020B0604020202020204" pitchFamily="34" charset="0"/>
                <a:cs typeface="Helvetica" panose="020B0604020202020204" pitchFamily="34" charset="0"/>
              </a:rPr>
              <a:t>U.S. </a:t>
            </a:r>
            <a:r>
              <a:rPr lang="en-US" sz="1400" dirty="0">
                <a:latin typeface="Helvetica" panose="020B0604020202020204" pitchFamily="34" charset="0"/>
                <a:cs typeface="Helvetica" panose="020B0604020202020204" pitchFamily="34" charset="0"/>
              </a:rPr>
              <a:t>reported </a:t>
            </a:r>
            <a:r>
              <a:rPr lang="en-US" sz="1400" b="1" dirty="0">
                <a:latin typeface="Helvetica" panose="020B0604020202020204" pitchFamily="34" charset="0"/>
                <a:cs typeface="Helvetica" panose="020B0604020202020204" pitchFamily="34" charset="0"/>
              </a:rPr>
              <a:t>binge drinking</a:t>
            </a:r>
            <a:r>
              <a:rPr lang="en-US" sz="1400" dirty="0">
                <a:latin typeface="Helvetica" panose="020B0604020202020204" pitchFamily="34" charset="0"/>
                <a:cs typeface="Helvetica" panose="020B0604020202020204" pitchFamily="34" charset="0"/>
              </a:rPr>
              <a:t> in the past month</a:t>
            </a:r>
            <a:r>
              <a:rPr lang="en-US" sz="1400" baseline="30000" dirty="0">
                <a:latin typeface="Helvetica" panose="020B0604020202020204" pitchFamily="34" charset="0"/>
                <a:cs typeface="Helvetica" panose="020B0604020202020204" pitchFamily="34" charset="0"/>
              </a:rPr>
              <a:t>1</a:t>
            </a:r>
            <a:r>
              <a:rPr lang="en-US" sz="1400" dirty="0">
                <a:latin typeface="Helvetica" panose="020B0604020202020204" pitchFamily="34" charset="0"/>
                <a:cs typeface="Helvetica" panose="020B0604020202020204" pitchFamily="34" charset="0"/>
              </a:rPr>
              <a:t>, an </a:t>
            </a:r>
            <a:r>
              <a:rPr lang="en-US" sz="1400" b="1" dirty="0">
                <a:latin typeface="Helvetica" panose="020B0604020202020204" pitchFamily="34" charset="0"/>
                <a:cs typeface="Helvetica" panose="020B0604020202020204" pitchFamily="34" charset="0"/>
              </a:rPr>
              <a:t>increase</a:t>
            </a:r>
            <a:r>
              <a:rPr lang="en-US" sz="1400" dirty="0">
                <a:latin typeface="Helvetica" panose="020B0604020202020204" pitchFamily="34" charset="0"/>
                <a:cs typeface="Helvetica" panose="020B0604020202020204" pitchFamily="34" charset="0"/>
              </a:rPr>
              <a:t> from the previous year.</a:t>
            </a:r>
            <a:endParaRPr lang="en-US" sz="1400" baseline="30000" dirty="0">
              <a:latin typeface="Helvetica" panose="020B0604020202020204" pitchFamily="34" charset="0"/>
              <a:cs typeface="Helvetica" panose="020B0604020202020204" pitchFamily="34" charset="0"/>
            </a:endParaRPr>
          </a:p>
          <a:p>
            <a:pPr algn="ctr">
              <a:lnSpc>
                <a:spcPct val="90000"/>
              </a:lnSpc>
              <a:spcBef>
                <a:spcPts val="500"/>
              </a:spcBef>
              <a:defRPr/>
            </a:pPr>
            <a:endParaRPr lang="en-US" sz="1400" dirty="0">
              <a:latin typeface="Helvetica" panose="020B0604020202020204" pitchFamily="34" charset="0"/>
              <a:cs typeface="Helvetica" panose="020B0604020202020204" pitchFamily="34" charset="0"/>
            </a:endParaRPr>
          </a:p>
        </p:txBody>
      </p:sp>
      <p:sp>
        <p:nvSpPr>
          <p:cNvPr id="13" name="TextBox 12">
            <a:extLst>
              <a:ext uri="{FF2B5EF4-FFF2-40B4-BE49-F238E27FC236}">
                <a16:creationId xmlns:a16="http://schemas.microsoft.com/office/drawing/2014/main" id="{F8695C9A-E11F-B9DB-0609-89F8E16DB35C}"/>
              </a:ext>
            </a:extLst>
          </p:cNvPr>
          <p:cNvSpPr txBox="1"/>
          <p:nvPr/>
        </p:nvSpPr>
        <p:spPr>
          <a:xfrm>
            <a:off x="4814147" y="4029372"/>
            <a:ext cx="2472911" cy="2303708"/>
          </a:xfrm>
          <a:prstGeom prst="rect">
            <a:avLst/>
          </a:prstGeom>
          <a:noFill/>
        </p:spPr>
        <p:txBody>
          <a:bodyPr wrap="square" lIns="0" tIns="0" rIns="0" bIns="0" rtlCol="0">
            <a:spAutoFit/>
          </a:bodyPr>
          <a:lstStyle/>
          <a:p>
            <a:pPr algn="ctr">
              <a:spcBef>
                <a:spcPts val="1000"/>
              </a:spcBef>
              <a:defRPr/>
            </a:pPr>
            <a:r>
              <a:rPr lang="en-US" sz="1400" b="1" spc="50" dirty="0">
                <a:latin typeface="Helvetica" panose="020B0604020202020204" pitchFamily="34" charset="0"/>
                <a:cs typeface="Helvetica" panose="020B0604020202020204" pitchFamily="34" charset="0"/>
              </a:rPr>
              <a:t>In the state of California:</a:t>
            </a:r>
            <a:br>
              <a:rPr lang="en-US" sz="1400" b="1" spc="50" dirty="0">
                <a:latin typeface="Helvetica" panose="020B0604020202020204" pitchFamily="34" charset="0"/>
                <a:cs typeface="Helvetica" panose="020B0604020202020204" pitchFamily="34" charset="0"/>
              </a:rPr>
            </a:br>
            <a:endParaRPr lang="en-US" sz="1400" b="1" spc="5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5 </a:t>
            </a:r>
            <a:r>
              <a:rPr lang="en-US" sz="1400" dirty="0">
                <a:latin typeface="Helvetica" panose="020B0604020202020204" pitchFamily="34" charset="0"/>
                <a:cs typeface="Helvetica" panose="020B0604020202020204" pitchFamily="34" charset="0"/>
              </a:rPr>
              <a:t>(20.2%) </a:t>
            </a:r>
            <a:r>
              <a:rPr lang="en-US" sz="1400" b="1" dirty="0">
                <a:latin typeface="Helvetica" panose="020B0604020202020204" pitchFamily="34" charset="0"/>
                <a:cs typeface="Helvetica" panose="020B0604020202020204" pitchFamily="34" charset="0"/>
              </a:rPr>
              <a:t>teens </a:t>
            </a:r>
            <a:r>
              <a:rPr lang="en-US" sz="1400" dirty="0">
                <a:latin typeface="Helvetica" panose="020B0604020202020204" pitchFamily="34" charset="0"/>
                <a:cs typeface="Helvetica" panose="020B0604020202020204" pitchFamily="34" charset="0"/>
              </a:rPr>
              <a:t>reported to ever have had an </a:t>
            </a:r>
            <a:r>
              <a:rPr lang="en-US" sz="1400" b="1" dirty="0">
                <a:latin typeface="Helvetica" panose="020B0604020202020204" pitchFamily="34" charset="0"/>
                <a:cs typeface="Helvetica" panose="020B0604020202020204" pitchFamily="34" charset="0"/>
              </a:rPr>
              <a:t>alcoholic drink </a:t>
            </a:r>
            <a:r>
              <a:rPr lang="en-US" sz="1400" dirty="0">
                <a:latin typeface="Helvetica" panose="020B0604020202020204" pitchFamily="34" charset="0"/>
                <a:cs typeface="Helvetica" panose="020B0604020202020204" pitchFamily="34" charset="0"/>
              </a:rPr>
              <a:t>in 2023</a:t>
            </a:r>
            <a:r>
              <a:rPr lang="en-US" sz="1400" baseline="30000" dirty="0">
                <a:latin typeface="Helvetica" panose="020B0604020202020204" pitchFamily="34" charset="0"/>
                <a:cs typeface="Helvetica" panose="020B0604020202020204" pitchFamily="34" charset="0"/>
              </a:rPr>
              <a:t>3</a:t>
            </a:r>
            <a:r>
              <a:rPr lang="en-US" sz="1400" dirty="0">
                <a:latin typeface="Helvetica" panose="020B0604020202020204" pitchFamily="34" charset="0"/>
                <a:cs typeface="Helvetica" panose="020B0604020202020204" pitchFamily="34" charset="0"/>
              </a:rPr>
              <a:t>, an </a:t>
            </a:r>
            <a:r>
              <a:rPr lang="en-US" sz="1400" b="1" dirty="0">
                <a:latin typeface="Helvetica" panose="020B0604020202020204" pitchFamily="34" charset="0"/>
                <a:cs typeface="Helvetica" panose="020B0604020202020204" pitchFamily="34" charset="0"/>
              </a:rPr>
              <a:t>increase </a:t>
            </a:r>
            <a:r>
              <a:rPr lang="en-US" sz="1400" dirty="0">
                <a:latin typeface="Helvetica" panose="020B0604020202020204" pitchFamily="34" charset="0"/>
                <a:cs typeface="Helvetica" panose="020B0604020202020204" pitchFamily="34" charset="0"/>
              </a:rPr>
              <a:t>from the previous year.</a:t>
            </a:r>
          </a:p>
          <a:p>
            <a:pPr algn="ctr">
              <a:lnSpc>
                <a:spcPct val="90000"/>
              </a:lnSpc>
              <a:spcBef>
                <a:spcPts val="500"/>
              </a:spcBef>
              <a:defRPr/>
            </a:pPr>
            <a:endParaRPr lang="en-US" sz="1400" baseline="3000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25 </a:t>
            </a:r>
            <a:r>
              <a:rPr lang="en-US" sz="1400" dirty="0">
                <a:latin typeface="Helvetica" panose="020B0604020202020204" pitchFamily="34" charset="0"/>
                <a:cs typeface="Helvetica" panose="020B0604020202020204" pitchFamily="34" charset="0"/>
              </a:rPr>
              <a:t>(4%) </a:t>
            </a:r>
            <a:r>
              <a:rPr lang="en-US" sz="1400" b="1" dirty="0">
                <a:latin typeface="Helvetica" panose="020B0604020202020204" pitchFamily="34" charset="0"/>
                <a:cs typeface="Helvetica" panose="020B0604020202020204" pitchFamily="34" charset="0"/>
              </a:rPr>
              <a:t>teens</a:t>
            </a:r>
            <a:r>
              <a:rPr lang="en-US" sz="1400" dirty="0">
                <a:latin typeface="Helvetica" panose="020B0604020202020204" pitchFamily="34" charset="0"/>
                <a:cs typeface="Helvetica" panose="020B0604020202020204" pitchFamily="34" charset="0"/>
              </a:rPr>
              <a:t> reported </a:t>
            </a:r>
            <a:r>
              <a:rPr lang="en-US" sz="1400" b="1" dirty="0">
                <a:latin typeface="Helvetica" panose="020B0604020202020204" pitchFamily="34" charset="0"/>
                <a:cs typeface="Helvetica" panose="020B0604020202020204" pitchFamily="34" charset="0"/>
              </a:rPr>
              <a:t>binge drinking </a:t>
            </a:r>
            <a:r>
              <a:rPr lang="en-US" sz="1400" dirty="0">
                <a:latin typeface="Helvetica" panose="020B0604020202020204" pitchFamily="34" charset="0"/>
                <a:cs typeface="Helvetica" panose="020B0604020202020204" pitchFamily="34" charset="0"/>
              </a:rPr>
              <a:t>in the past month</a:t>
            </a:r>
            <a:r>
              <a:rPr lang="en-US" sz="1400" baseline="30000" dirty="0">
                <a:latin typeface="Helvetica" panose="020B0604020202020204" pitchFamily="34" charset="0"/>
                <a:cs typeface="Helvetica" panose="020B0604020202020204" pitchFamily="34" charset="0"/>
              </a:rPr>
              <a:t>3</a:t>
            </a:r>
            <a:r>
              <a:rPr lang="en-US" sz="1400" dirty="0">
                <a:latin typeface="Helvetica" panose="020B0604020202020204" pitchFamily="34" charset="0"/>
                <a:cs typeface="Helvetica" panose="020B0604020202020204" pitchFamily="34" charset="0"/>
              </a:rPr>
              <a:t>, an </a:t>
            </a:r>
            <a:r>
              <a:rPr lang="en-US" sz="1400" b="1" dirty="0">
                <a:latin typeface="Helvetica" panose="020B0604020202020204" pitchFamily="34" charset="0"/>
                <a:cs typeface="Helvetica" panose="020B0604020202020204" pitchFamily="34" charset="0"/>
              </a:rPr>
              <a:t>increase</a:t>
            </a:r>
            <a:r>
              <a:rPr lang="en-US" sz="1400" dirty="0">
                <a:latin typeface="Helvetica" panose="020B0604020202020204" pitchFamily="34" charset="0"/>
                <a:cs typeface="Helvetica" panose="020B0604020202020204" pitchFamily="34" charset="0"/>
              </a:rPr>
              <a:t> from the previous year. </a:t>
            </a:r>
          </a:p>
        </p:txBody>
      </p:sp>
      <p:sp>
        <p:nvSpPr>
          <p:cNvPr id="16" name="TextBox 15">
            <a:extLst>
              <a:ext uri="{FF2B5EF4-FFF2-40B4-BE49-F238E27FC236}">
                <a16:creationId xmlns:a16="http://schemas.microsoft.com/office/drawing/2014/main" id="{5B5B3874-18FD-B93B-063B-E265D81EEE32}"/>
              </a:ext>
            </a:extLst>
          </p:cNvPr>
          <p:cNvSpPr txBox="1"/>
          <p:nvPr/>
        </p:nvSpPr>
        <p:spPr>
          <a:xfrm>
            <a:off x="7654798" y="3975179"/>
            <a:ext cx="2333654" cy="2540183"/>
          </a:xfrm>
          <a:prstGeom prst="rect">
            <a:avLst/>
          </a:prstGeom>
          <a:noFill/>
        </p:spPr>
        <p:txBody>
          <a:bodyPr wrap="square" lIns="0" tIns="0" rIns="0" bIns="0" rtlCol="0">
            <a:spAutoFit/>
          </a:bodyPr>
          <a:lstStyle/>
          <a:p>
            <a:pPr algn="ctr">
              <a:spcBef>
                <a:spcPts val="1000"/>
              </a:spcBef>
              <a:defRPr/>
            </a:pPr>
            <a:r>
              <a:rPr lang="en-US" sz="1400" b="1" spc="50" dirty="0">
                <a:latin typeface="Helvetica" panose="020B0604020202020204" pitchFamily="34" charset="0"/>
                <a:cs typeface="Helvetica" panose="020B0604020202020204" pitchFamily="34" charset="0"/>
              </a:rPr>
              <a:t>In San Diego County: </a:t>
            </a:r>
          </a:p>
          <a:p>
            <a:pPr algn="ctr">
              <a:lnSpc>
                <a:spcPct val="90000"/>
              </a:lnSpc>
              <a:spcBef>
                <a:spcPts val="500"/>
              </a:spcBef>
              <a:defRPr/>
            </a:pPr>
            <a:endParaRPr lang="en-US" sz="1400" dirty="0">
              <a:latin typeface="Helvetica" panose="020B0604020202020204" pitchFamily="34" charset="0"/>
              <a:cs typeface="Helvetica" panose="020B0604020202020204" pitchFamily="34" charset="0"/>
            </a:endParaRP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5 </a:t>
            </a:r>
            <a:r>
              <a:rPr lang="en-US" sz="1400" dirty="0">
                <a:latin typeface="Helvetica" panose="020B0604020202020204" pitchFamily="34" charset="0"/>
                <a:cs typeface="Helvetica" panose="020B0604020202020204" pitchFamily="34" charset="0"/>
              </a:rPr>
              <a:t>(20.3%) of </a:t>
            </a:r>
            <a:r>
              <a:rPr lang="en-US" sz="1400" b="1" dirty="0">
                <a:latin typeface="Helvetica" panose="020B0604020202020204" pitchFamily="34" charset="0"/>
                <a:cs typeface="Helvetica" panose="020B0604020202020204" pitchFamily="34" charset="0"/>
              </a:rPr>
              <a:t>teens </a:t>
            </a:r>
            <a:r>
              <a:rPr lang="en-US" sz="1400" dirty="0">
                <a:latin typeface="Helvetica" panose="020B0604020202020204" pitchFamily="34" charset="0"/>
                <a:cs typeface="Helvetica" panose="020B0604020202020204" pitchFamily="34" charset="0"/>
              </a:rPr>
              <a:t>have had an </a:t>
            </a:r>
            <a:r>
              <a:rPr lang="en-US" sz="1400" b="1" dirty="0">
                <a:latin typeface="Helvetica" panose="020B0604020202020204" pitchFamily="34" charset="0"/>
                <a:cs typeface="Helvetica" panose="020B0604020202020204" pitchFamily="34" charset="0"/>
              </a:rPr>
              <a:t>alcoholic drink </a:t>
            </a:r>
            <a:r>
              <a:rPr lang="en-US" sz="1400" dirty="0">
                <a:latin typeface="Helvetica" panose="020B0604020202020204" pitchFamily="34" charset="0"/>
                <a:cs typeface="Helvetica" panose="020B0604020202020204" pitchFamily="34" charset="0"/>
              </a:rPr>
              <a:t>in 2023</a:t>
            </a:r>
            <a:r>
              <a:rPr lang="en-US" sz="1400" baseline="30000" dirty="0">
                <a:latin typeface="Helvetica" panose="020B0604020202020204" pitchFamily="34" charset="0"/>
                <a:cs typeface="Helvetica" panose="020B0604020202020204" pitchFamily="34" charset="0"/>
              </a:rPr>
              <a:t>3</a:t>
            </a:r>
            <a:r>
              <a:rPr lang="en-US" sz="1400" dirty="0">
                <a:latin typeface="Helvetica" panose="020B0604020202020204" pitchFamily="34" charset="0"/>
                <a:cs typeface="Helvetica" panose="020B0604020202020204" pitchFamily="34" charset="0"/>
              </a:rPr>
              <a:t>,</a:t>
            </a:r>
            <a:r>
              <a:rPr lang="en-US" sz="1400" baseline="30000"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a </a:t>
            </a:r>
            <a:r>
              <a:rPr lang="en-US" sz="1400" b="1" dirty="0">
                <a:latin typeface="Helvetica" panose="020B0604020202020204" pitchFamily="34" charset="0"/>
                <a:cs typeface="Helvetica" panose="020B0604020202020204" pitchFamily="34" charset="0"/>
              </a:rPr>
              <a:t>decrease</a:t>
            </a:r>
            <a:r>
              <a:rPr lang="en-US" sz="1400" dirty="0">
                <a:latin typeface="Helvetica" panose="020B0604020202020204" pitchFamily="34" charset="0"/>
                <a:cs typeface="Helvetica" panose="020B0604020202020204" pitchFamily="34" charset="0"/>
              </a:rPr>
              <a:t> from the previous year.</a:t>
            </a:r>
          </a:p>
          <a:p>
            <a:pPr algn="ctr">
              <a:lnSpc>
                <a:spcPct val="90000"/>
              </a:lnSpc>
              <a:spcBef>
                <a:spcPts val="500"/>
              </a:spcBef>
              <a:defRPr/>
            </a:pPr>
            <a:r>
              <a:rPr lang="en-US" sz="1400" b="1" dirty="0">
                <a:latin typeface="Helvetica" panose="020B0604020202020204" pitchFamily="34" charset="0"/>
                <a:cs typeface="Helvetica" panose="020B0604020202020204" pitchFamily="34" charset="0"/>
              </a:rPr>
              <a:t>1 in 16 </a:t>
            </a:r>
            <a:r>
              <a:rPr lang="en-US" sz="1400" dirty="0">
                <a:latin typeface="Helvetica" panose="020B0604020202020204" pitchFamily="34" charset="0"/>
                <a:cs typeface="Helvetica" panose="020B0604020202020204" pitchFamily="34" charset="0"/>
              </a:rPr>
              <a:t>(6.2%) of </a:t>
            </a:r>
            <a:r>
              <a:rPr lang="en-US" sz="1400" b="1" dirty="0">
                <a:latin typeface="Helvetica" panose="020B0604020202020204" pitchFamily="34" charset="0"/>
                <a:cs typeface="Helvetica" panose="020B0604020202020204" pitchFamily="34" charset="0"/>
              </a:rPr>
              <a:t>teens</a:t>
            </a:r>
            <a:r>
              <a:rPr lang="en-US" sz="1400" dirty="0">
                <a:latin typeface="Helvetica" panose="020B0604020202020204" pitchFamily="34" charset="0"/>
                <a:cs typeface="Helvetica" panose="020B0604020202020204" pitchFamily="34" charset="0"/>
              </a:rPr>
              <a:t> reported </a:t>
            </a:r>
            <a:r>
              <a:rPr lang="en-US" sz="1400" b="1" dirty="0">
                <a:latin typeface="Helvetica" panose="020B0604020202020204" pitchFamily="34" charset="0"/>
                <a:cs typeface="Helvetica" panose="020B0604020202020204" pitchFamily="34" charset="0"/>
              </a:rPr>
              <a:t>binge drinking </a:t>
            </a:r>
            <a:r>
              <a:rPr lang="en-US" sz="1400" dirty="0">
                <a:latin typeface="Helvetica" panose="020B0604020202020204" pitchFamily="34" charset="0"/>
                <a:cs typeface="Helvetica" panose="020B0604020202020204" pitchFamily="34" charset="0"/>
              </a:rPr>
              <a:t>in the past month in 2023</a:t>
            </a:r>
            <a:r>
              <a:rPr lang="en-US" sz="1400" baseline="30000" dirty="0">
                <a:latin typeface="Helvetica" panose="020B0604020202020204" pitchFamily="34" charset="0"/>
                <a:cs typeface="Helvetica" panose="020B0604020202020204" pitchFamily="34" charset="0"/>
              </a:rPr>
              <a:t>3</a:t>
            </a:r>
            <a:r>
              <a:rPr lang="en-US" sz="1400" dirty="0">
                <a:latin typeface="Helvetica" panose="020B0604020202020204" pitchFamily="34" charset="0"/>
                <a:cs typeface="Helvetica" panose="020B0604020202020204" pitchFamily="34" charset="0"/>
              </a:rPr>
              <a:t>, a </a:t>
            </a:r>
            <a:r>
              <a:rPr lang="en-US" sz="1400" b="1" dirty="0">
                <a:latin typeface="Helvetica" panose="020B0604020202020204" pitchFamily="34" charset="0"/>
                <a:cs typeface="Helvetica" panose="020B0604020202020204" pitchFamily="34" charset="0"/>
              </a:rPr>
              <a:t>decrease </a:t>
            </a:r>
            <a:r>
              <a:rPr lang="en-US" sz="1400" dirty="0">
                <a:latin typeface="Helvetica" panose="020B0604020202020204" pitchFamily="34" charset="0"/>
                <a:cs typeface="Helvetica" panose="020B0604020202020204" pitchFamily="34" charset="0"/>
              </a:rPr>
              <a:t>from the previous year.</a:t>
            </a:r>
          </a:p>
          <a:p>
            <a:pPr algn="ctr">
              <a:lnSpc>
                <a:spcPct val="90000"/>
              </a:lnSpc>
              <a:spcBef>
                <a:spcPts val="500"/>
              </a:spcBef>
              <a:defRPr/>
            </a:pPr>
            <a:endParaRPr lang="en-US" sz="1400" baseline="30000" dirty="0">
              <a:latin typeface="Helvetica" panose="020B0604020202020204" pitchFamily="34" charset="0"/>
              <a:cs typeface="Helvetica" panose="020B0604020202020204" pitchFamily="34" charset="0"/>
            </a:endParaRPr>
          </a:p>
        </p:txBody>
      </p:sp>
      <p:sp>
        <p:nvSpPr>
          <p:cNvPr id="2" name="TextBox 1">
            <a:extLst>
              <a:ext uri="{FF2B5EF4-FFF2-40B4-BE49-F238E27FC236}">
                <a16:creationId xmlns:a16="http://schemas.microsoft.com/office/drawing/2014/main" id="{CF0E73C8-FFBD-00EB-9A84-96C271CEC001}"/>
              </a:ext>
            </a:extLst>
          </p:cNvPr>
          <p:cNvSpPr txBox="1"/>
          <p:nvPr/>
        </p:nvSpPr>
        <p:spPr>
          <a:xfrm>
            <a:off x="441489" y="3255153"/>
            <a:ext cx="4025901" cy="307777"/>
          </a:xfrm>
          <a:prstGeom prst="rect">
            <a:avLst/>
          </a:prstGeom>
          <a:noFill/>
        </p:spPr>
        <p:txBody>
          <a:bodyPr wrap="square" lIns="0" tIns="0" rIns="0" bIns="0" rtlCol="0">
            <a:spAutoFit/>
          </a:bodyPr>
          <a:lstStyle/>
          <a:p>
            <a:pPr algn="ctr">
              <a:spcBef>
                <a:spcPts val="1000"/>
              </a:spcBef>
              <a:defRPr/>
            </a:pPr>
            <a:r>
              <a:rPr lang="en-US" sz="2000" b="1" spc="50" dirty="0">
                <a:solidFill>
                  <a:schemeClr val="bg1"/>
                </a:solidFill>
                <a:latin typeface="Helvetica" panose="020B0604020202020204" pitchFamily="34" charset="0"/>
                <a:cs typeface="Helvetica" panose="020B0604020202020204" pitchFamily="34" charset="0"/>
              </a:rPr>
              <a:t>2023 Data:</a:t>
            </a:r>
            <a:endParaRPr lang="en-US" sz="2000" baseline="30000" dirty="0">
              <a:solidFill>
                <a:schemeClr val="bg1"/>
              </a:solidFill>
              <a:latin typeface="Helvetica" panose="020B0604020202020204" pitchFamily="34" charset="0"/>
              <a:cs typeface="Helvetica" panose="020B0604020202020204" pitchFamily="34" charset="0"/>
            </a:endParaRPr>
          </a:p>
        </p:txBody>
      </p:sp>
      <p:sp>
        <p:nvSpPr>
          <p:cNvPr id="19" name="TextBox 18">
            <a:extLst>
              <a:ext uri="{FF2B5EF4-FFF2-40B4-BE49-F238E27FC236}">
                <a16:creationId xmlns:a16="http://schemas.microsoft.com/office/drawing/2014/main" id="{ACE2862F-7848-7ABB-58F7-B2AC25491056}"/>
              </a:ext>
            </a:extLst>
          </p:cNvPr>
          <p:cNvSpPr txBox="1"/>
          <p:nvPr/>
        </p:nvSpPr>
        <p:spPr>
          <a:xfrm>
            <a:off x="223194" y="6589703"/>
            <a:ext cx="11745609" cy="261610"/>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lang="en-US" sz="1100" dirty="0">
                <a:solidFill>
                  <a:schemeClr val="bg1"/>
                </a:solidFill>
                <a:latin typeface="Helvetica" panose="020B0604020202020204" pitchFamily="34" charset="0"/>
                <a:cs typeface="Helvetica" panose="020B0604020202020204" pitchFamily="34" charset="0"/>
              </a:rPr>
              <a:t>*Underage on this slide is defined as respondents ages 12-17 years.</a:t>
            </a:r>
            <a:endParaRPr kumimoji="0" lang="en-US" sz="1100" b="0" i="0" u="none" strike="noStrike" kern="1200" cap="none" spc="0" normalizeH="0" noProof="0" dirty="0">
              <a:ln>
                <a:noFill/>
              </a:ln>
              <a:solidFill>
                <a:schemeClr val="bg1"/>
              </a:solidFill>
              <a:effectLst/>
              <a:uLnTx/>
              <a:uFillTx/>
              <a:latin typeface="Helvetica" panose="020B0604020202020204" pitchFamily="34" charset="0"/>
              <a:ea typeface="+mn-ea"/>
              <a:cs typeface="Helvetica" panose="020B0604020202020204" pitchFamily="34" charset="0"/>
            </a:endParaRPr>
          </a:p>
        </p:txBody>
      </p:sp>
      <p:pic>
        <p:nvPicPr>
          <p:cNvPr id="3" name="Picture 2">
            <a:extLst>
              <a:ext uri="{FF2B5EF4-FFF2-40B4-BE49-F238E27FC236}">
                <a16:creationId xmlns:a16="http://schemas.microsoft.com/office/drawing/2014/main" id="{B68E7800-8E4D-4D39-BC04-573A140971ED}"/>
              </a:ext>
            </a:extLst>
          </p:cNvPr>
          <p:cNvPicPr>
            <a:picLocks noChangeAspect="1"/>
          </p:cNvPicPr>
          <p:nvPr/>
        </p:nvPicPr>
        <p:blipFill>
          <a:blip r:embed="rId3"/>
          <a:stretch>
            <a:fillRect/>
          </a:stretch>
        </p:blipFill>
        <p:spPr>
          <a:xfrm>
            <a:off x="7117450" y="32269"/>
            <a:ext cx="4889416" cy="1274174"/>
          </a:xfrm>
          <a:prstGeom prst="rect">
            <a:avLst/>
          </a:prstGeom>
        </p:spPr>
      </p:pic>
    </p:spTree>
    <p:extLst>
      <p:ext uri="{BB962C8B-B14F-4D97-AF65-F5344CB8AC3E}">
        <p14:creationId xmlns:p14="http://schemas.microsoft.com/office/powerpoint/2010/main" val="32493376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F7691-9D71-3A55-DCE3-29706D4909CE}"/>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42B0263B-87D5-2F72-97EC-D867EC85F061}"/>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38628C98-820A-0CD2-5219-AF0BB8335598}"/>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D87800AA-87D7-876F-CACE-F9BEC8CD88B8}"/>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A5B8CB51-EA71-28C7-ABB7-ADAF737763C1}"/>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89779582-06A4-5CA4-3D0C-F8D3EAB8050E}"/>
              </a:ext>
            </a:extLst>
          </p:cNvPr>
          <p:cNvSpPr txBox="1">
            <a:spLocks/>
          </p:cNvSpPr>
          <p:nvPr/>
        </p:nvSpPr>
        <p:spPr>
          <a:xfrm>
            <a:off x="261257" y="-56291"/>
            <a:ext cx="1107388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800" b="0" i="0" u="none" strike="noStrike" kern="1200" cap="none" spc="0" normalizeH="0" baseline="0" noProof="0" dirty="0">
                <a:ln>
                  <a:noFill/>
                </a:ln>
                <a:solidFill>
                  <a:prstClr val="white"/>
                </a:solidFill>
                <a:uLnTx/>
                <a:uFillTx/>
                <a:latin typeface="Verdana Pro Black" panose="020B0A04030504040204" pitchFamily="34" charset="0"/>
                <a:ea typeface="+mj-ea"/>
                <a:cs typeface="+mj-cs"/>
              </a:rPr>
              <a:t>References</a:t>
            </a:r>
            <a:endParaRPr kumimoji="0" lang="en-US" sz="2800" b="0" i="0" u="none" strike="noStrike" kern="1200" cap="none" spc="0" normalizeH="0" baseline="0" noProof="0" dirty="0">
              <a:ln>
                <a:noFill/>
              </a:ln>
              <a:solidFill>
                <a:prstClr val="white"/>
              </a:solidFill>
              <a:uLnTx/>
              <a:uFillTx/>
              <a:latin typeface="Calibri Light" panose="020F0302020204030204"/>
              <a:ea typeface="+mj-ea"/>
              <a:cs typeface="+mj-cs"/>
            </a:endParaRPr>
          </a:p>
        </p:txBody>
      </p:sp>
      <p:sp>
        <p:nvSpPr>
          <p:cNvPr id="3" name="TextBox 2">
            <a:extLst>
              <a:ext uri="{FF2B5EF4-FFF2-40B4-BE49-F238E27FC236}">
                <a16:creationId xmlns:a16="http://schemas.microsoft.com/office/drawing/2014/main" id="{D10035E1-BD80-CF43-7C73-12E9F355D171}"/>
              </a:ext>
            </a:extLst>
          </p:cNvPr>
          <p:cNvSpPr txBox="1"/>
          <p:nvPr/>
        </p:nvSpPr>
        <p:spPr>
          <a:xfrm>
            <a:off x="513894" y="1590718"/>
            <a:ext cx="11164211" cy="4616648"/>
          </a:xfrm>
          <a:prstGeom prst="rect">
            <a:avLst/>
          </a:prstGeom>
          <a:noFill/>
        </p:spPr>
        <p:txBody>
          <a:bodyPr wrap="square">
            <a:spAutoFit/>
          </a:bodyPr>
          <a:lstStyle/>
          <a:p>
            <a:pPr marL="342900" indent="-342900">
              <a:buFont typeface="+mj-lt"/>
              <a:buAutoNum type="arabicPeriod"/>
            </a:pPr>
            <a:r>
              <a:rPr lang="en-US" sz="1400" b="0" i="0" dirty="0">
                <a:effectLst/>
                <a:latin typeface="Helvetica" panose="020B0604020202020204" pitchFamily="34" charset="0"/>
                <a:cs typeface="Helvetica" panose="020B0604020202020204" pitchFamily="34" charset="0"/>
              </a:rPr>
              <a:t>U.S. Department of Health and Human Services, Substance Abuse and Mental Health Services Administration, Center for Behavioral Health Statistics and Quality. (2023). “Key Substance Use and Mental Health Indicators in the United States: Results from the 2023 National Survey on Drug Use and Health”. Retrieved from </a:t>
            </a:r>
            <a:r>
              <a:rPr lang="en-US" sz="1400" dirty="0">
                <a:latin typeface="Helvetica" panose="020B0604020202020204" pitchFamily="34" charset="0"/>
                <a:cs typeface="Helvetica" panose="020B0604020202020204" pitchFamily="34" charset="0"/>
                <a:hlinkClick r:id="rId3"/>
              </a:rPr>
              <a:t>https://www.samhsa.gov/data/sites/default/files/reports/rpt47095/National%20Report/National%20Report/2023-nsduh-annual-national.pdf</a:t>
            </a:r>
            <a:r>
              <a:rPr lang="en-US" sz="1400" dirty="0">
                <a:latin typeface="Helvetica" panose="020B0604020202020204" pitchFamily="34" charset="0"/>
                <a:cs typeface="Helvetica" panose="020B0604020202020204" pitchFamily="34" charset="0"/>
              </a:rPr>
              <a:t> (Accessed on January 2025).</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Centers for Disease Control and Prevention. Alcohol Use, “Data on Excessive Alcohol Use”, </a:t>
            </a:r>
            <a:r>
              <a:rPr lang="en-US" sz="1400" dirty="0">
                <a:latin typeface="Helvetica" panose="020B0604020202020204" pitchFamily="34" charset="0"/>
                <a:cs typeface="Helvetica" panose="020B0604020202020204" pitchFamily="34" charset="0"/>
                <a:hlinkClick r:id="rId4"/>
              </a:rPr>
              <a:t>https://www.cdc.gov/alcohol/excessive-drinking-data/index.html</a:t>
            </a:r>
            <a:r>
              <a:rPr lang="en-US" sz="1400" dirty="0">
                <a:latin typeface="Helvetica" panose="020B0604020202020204" pitchFamily="34" charset="0"/>
                <a:cs typeface="Helvetica" panose="020B0604020202020204" pitchFamily="34" charset="0"/>
              </a:rPr>
              <a:t> (Accessed on 3/7/2025)</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Centers for Disease Control and Prevention. Alcohol and Public Health, “Underage Drinking”, </a:t>
            </a:r>
            <a:r>
              <a:rPr lang="en-US" sz="1400" dirty="0">
                <a:latin typeface="Helvetica" panose="020B0604020202020204" pitchFamily="34" charset="0"/>
                <a:cs typeface="Helvetica" panose="020B0604020202020204" pitchFamily="34" charset="0"/>
                <a:hlinkClick r:id="rId5"/>
              </a:rPr>
              <a:t>https://www.cdc.gov/alcohol/fact-sheets/underage-drinking.htm</a:t>
            </a:r>
            <a:r>
              <a:rPr lang="en-US" sz="1400" dirty="0">
                <a:latin typeface="Helvetica" panose="020B0604020202020204" pitchFamily="34" charset="0"/>
                <a:cs typeface="Helvetica" panose="020B0604020202020204" pitchFamily="34" charset="0"/>
              </a:rPr>
              <a:t> (Accessed on January 2025).</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UCLA Center for Health Policy Research, California Health Interview Survey, 2019-2022 “</a:t>
            </a:r>
            <a:r>
              <a:rPr lang="en-US" sz="1400" dirty="0" err="1">
                <a:latin typeface="Helvetica" panose="020B0604020202020204" pitchFamily="34" charset="0"/>
                <a:cs typeface="Helvetica" panose="020B0604020202020204" pitchFamily="34" charset="0"/>
              </a:rPr>
              <a:t>AskCHIS</a:t>
            </a:r>
            <a:r>
              <a:rPr lang="en-US" sz="1400" dirty="0">
                <a:latin typeface="Helvetica" panose="020B0604020202020204" pitchFamily="34" charset="0"/>
                <a:cs typeface="Helvetica" panose="020B0604020202020204" pitchFamily="34" charset="0"/>
              </a:rPr>
              <a:t>,” http://www.chis.ucla.edu (Accessed on January 2024).</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CA Department of Education, California Healthy Kids Survey (CHKS), 20-2021, </a:t>
            </a:r>
            <a:r>
              <a:rPr lang="en-US" sz="1400" dirty="0">
                <a:latin typeface="Helvetica" panose="020B0604020202020204" pitchFamily="34" charset="0"/>
                <a:cs typeface="Helvetica" panose="020B0604020202020204" pitchFamily="34" charset="0"/>
                <a:hlinkClick r:id="rId6"/>
              </a:rPr>
              <a:t>https://calschls.org/about/the-surveys/#chks</a:t>
            </a:r>
            <a:r>
              <a:rPr lang="en-US" sz="1400" dirty="0">
                <a:latin typeface="Helvetica" panose="020B0604020202020204" pitchFamily="34" charset="0"/>
                <a:cs typeface="Helvetica" panose="020B0604020202020204" pitchFamily="34" charset="0"/>
              </a:rPr>
              <a:t>  (Accessed on October 2025).</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University of California, Berkeley. Transportation Injury Mapping System, Statewide Integrated Traffic Records System (SWITRS), 2019-2023 </a:t>
            </a:r>
            <a:r>
              <a:rPr lang="en-US" sz="1400" dirty="0">
                <a:latin typeface="Helvetica" panose="020B0604020202020204" pitchFamily="34" charset="0"/>
                <a:cs typeface="Helvetica" panose="020B0604020202020204" pitchFamily="34" charset="0"/>
                <a:hlinkClick r:id="rId7"/>
              </a:rPr>
              <a:t>https://tims.berkeley.edu/login.php?next=%2Ftools%2Fquery%2Findex.php%3Fclear%3Dtrue</a:t>
            </a:r>
            <a:r>
              <a:rPr lang="en-US" sz="1400" dirty="0">
                <a:latin typeface="Helvetica" panose="020B0604020202020204" pitchFamily="34" charset="0"/>
                <a:cs typeface="Helvetica" panose="020B0604020202020204" pitchFamily="34" charset="0"/>
              </a:rPr>
              <a:t>  (Accessed on February 2025)</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California Department of Public Health, California Department of Health Care Access and Information (HCAI), Patient Discharge Data &amp; Emergency Department Data, (2018-2022).</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County of San Diego, Department of the Medical Examiner, Death Records (2019-2023).</a:t>
            </a:r>
          </a:p>
          <a:p>
            <a:pPr marL="342900" indent="-342900">
              <a:buFont typeface="+mj-lt"/>
              <a:buAutoNum type="arabicPeriod"/>
            </a:pPr>
            <a:r>
              <a:rPr lang="en-US" sz="1400" dirty="0">
                <a:latin typeface="Helvetica" panose="020B0604020202020204" pitchFamily="34" charset="0"/>
                <a:cs typeface="Helvetica" panose="020B0604020202020204" pitchFamily="34" charset="0"/>
              </a:rPr>
              <a:t>California Department of Public Health, Center for Health Statistics, Office of Health Information and Research, Vital Records Business Intelligence System (VRBIS), 2019-2023</a:t>
            </a:r>
          </a:p>
        </p:txBody>
      </p:sp>
      <p:pic>
        <p:nvPicPr>
          <p:cNvPr id="8" name="Picture 7">
            <a:extLst>
              <a:ext uri="{FF2B5EF4-FFF2-40B4-BE49-F238E27FC236}">
                <a16:creationId xmlns:a16="http://schemas.microsoft.com/office/drawing/2014/main" id="{E2A87A62-D08E-4B35-9362-C6BF1A235513}"/>
              </a:ext>
            </a:extLst>
          </p:cNvPr>
          <p:cNvPicPr>
            <a:picLocks noChangeAspect="1"/>
          </p:cNvPicPr>
          <p:nvPr/>
        </p:nvPicPr>
        <p:blipFill>
          <a:blip r:embed="rId8"/>
          <a:stretch>
            <a:fillRect/>
          </a:stretch>
        </p:blipFill>
        <p:spPr>
          <a:xfrm>
            <a:off x="8115007" y="175717"/>
            <a:ext cx="3804234" cy="890093"/>
          </a:xfrm>
          <a:prstGeom prst="rect">
            <a:avLst/>
          </a:prstGeom>
        </p:spPr>
      </p:pic>
    </p:spTree>
    <p:extLst>
      <p:ext uri="{BB962C8B-B14F-4D97-AF65-F5344CB8AC3E}">
        <p14:creationId xmlns:p14="http://schemas.microsoft.com/office/powerpoint/2010/main" val="25976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86F3C-97DC-5907-2ECD-335DC2695576}"/>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70CA7135-2FCF-1078-10E1-E452E6F20CC1}"/>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263FD728-B00B-BD64-B7BC-59B66D0336E3}"/>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E8D57420-4F5F-BC31-722A-07ADE6C97091}"/>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A2130BB6-7683-AEB6-C90B-03D5C4394F17}"/>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936CEA29-C973-60D6-95D8-8246996F3B4A}"/>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9FEC16D7-C78F-5DCA-79F4-30AFD6F8FEAD}"/>
              </a:ext>
            </a:extLst>
          </p:cNvPr>
          <p:cNvSpPr txBox="1">
            <a:spLocks/>
          </p:cNvSpPr>
          <p:nvPr/>
        </p:nvSpPr>
        <p:spPr>
          <a:xfrm>
            <a:off x="1695872" y="1668038"/>
            <a:ext cx="9204571"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8368C270-01D4-1287-8587-44375BF1B668}"/>
              </a:ext>
            </a:extLst>
          </p:cNvPr>
          <p:cNvSpPr/>
          <p:nvPr/>
        </p:nvSpPr>
        <p:spPr>
          <a:xfrm>
            <a:off x="1291557" y="2514600"/>
            <a:ext cx="6892323"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557FAC-470D-4E68-8253-F9B2A99500E4}"/>
              </a:ext>
            </a:extLst>
          </p:cNvPr>
          <p:cNvPicPr>
            <a:picLocks noChangeAspect="1"/>
          </p:cNvPicPr>
          <p:nvPr/>
        </p:nvPicPr>
        <p:blipFill>
          <a:blip r:embed="rId3"/>
          <a:stretch>
            <a:fillRect/>
          </a:stretch>
        </p:blipFill>
        <p:spPr>
          <a:xfrm>
            <a:off x="6799933" y="29136"/>
            <a:ext cx="4889416" cy="1274174"/>
          </a:xfrm>
          <a:prstGeom prst="rect">
            <a:avLst/>
          </a:prstGeom>
        </p:spPr>
      </p:pic>
    </p:spTree>
    <p:extLst>
      <p:ext uri="{BB962C8B-B14F-4D97-AF65-F5344CB8AC3E}">
        <p14:creationId xmlns:p14="http://schemas.microsoft.com/office/powerpoint/2010/main" val="157100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8E091-9941-8D58-EBC2-0CA20061E51B}"/>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B49AF2CD-A113-6058-F4E8-75783C7DC011}"/>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24639FF4-2126-95F8-AE34-B6ECA36392A5}"/>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9EE6FBC3-BAC4-7644-7CA1-F9748D7FD337}"/>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CA34E814-553F-F2E2-01B4-C82DE537B905}"/>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1" name="Title 10">
            <a:extLst>
              <a:ext uri="{FF2B5EF4-FFF2-40B4-BE49-F238E27FC236}">
                <a16:creationId xmlns:a16="http://schemas.microsoft.com/office/drawing/2014/main" id="{AB2A16AE-6230-B05A-0FC9-3297D948C806}"/>
              </a:ext>
            </a:extLst>
          </p:cNvPr>
          <p:cNvSpPr>
            <a:spLocks noGrp="1"/>
          </p:cNvSpPr>
          <p:nvPr>
            <p:ph type="title"/>
          </p:nvPr>
        </p:nvSpPr>
        <p:spPr>
          <a:xfrm>
            <a:off x="205714" y="-102342"/>
            <a:ext cx="10515600" cy="1325563"/>
          </a:xfrm>
        </p:spPr>
        <p:txBody>
          <a:bodyPr>
            <a:normAutofit/>
          </a:bodyPr>
          <a:lstStyle/>
          <a:p>
            <a:r>
              <a:rPr lang="en-US" sz="2800" b="1" dirty="0">
                <a:solidFill>
                  <a:schemeClr val="bg1"/>
                </a:solidFill>
                <a:latin typeface="Verdana" panose="020B0604030504040204" pitchFamily="34" charset="0"/>
                <a:ea typeface="Verdana" panose="020B0604030504040204" pitchFamily="34" charset="0"/>
              </a:rPr>
              <a:t>Community Responses: </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CA Health Interview Survey (CHIS) </a:t>
            </a:r>
          </a:p>
        </p:txBody>
      </p:sp>
      <p:graphicFrame>
        <p:nvGraphicFramePr>
          <p:cNvPr id="15" name="Chart 14">
            <a:extLst>
              <a:ext uri="{FF2B5EF4-FFF2-40B4-BE49-F238E27FC236}">
                <a16:creationId xmlns:a16="http://schemas.microsoft.com/office/drawing/2014/main" id="{58BDCD3D-FEC1-A3C0-7FDE-64D2B91D8157}"/>
              </a:ext>
            </a:extLst>
          </p:cNvPr>
          <p:cNvGraphicFramePr>
            <a:graphicFrameLocks/>
          </p:cNvGraphicFramePr>
          <p:nvPr>
            <p:extLst>
              <p:ext uri="{D42A27DB-BD31-4B8C-83A1-F6EECF244321}">
                <p14:modId xmlns:p14="http://schemas.microsoft.com/office/powerpoint/2010/main" val="3227129364"/>
              </p:ext>
            </p:extLst>
          </p:nvPr>
        </p:nvGraphicFramePr>
        <p:xfrm>
          <a:off x="319761" y="1455070"/>
          <a:ext cx="6095170" cy="32816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8BDB714B-6DDB-1D62-1444-4CCBADBF38AF}"/>
              </a:ext>
            </a:extLst>
          </p:cNvPr>
          <p:cNvGraphicFramePr>
            <a:graphicFrameLocks/>
          </p:cNvGraphicFramePr>
          <p:nvPr>
            <p:extLst>
              <p:ext uri="{D42A27DB-BD31-4B8C-83A1-F6EECF244321}">
                <p14:modId xmlns:p14="http://schemas.microsoft.com/office/powerpoint/2010/main" val="3289119960"/>
              </p:ext>
            </p:extLst>
          </p:nvPr>
        </p:nvGraphicFramePr>
        <p:xfrm>
          <a:off x="6455149" y="1455069"/>
          <a:ext cx="5124450" cy="3281617"/>
        </p:xfrm>
        <a:graphic>
          <a:graphicData uri="http://schemas.openxmlformats.org/drawingml/2006/chart">
            <c:chart xmlns:c="http://schemas.openxmlformats.org/drawingml/2006/chart" xmlns:r="http://schemas.openxmlformats.org/officeDocument/2006/relationships" r:id="rId4"/>
          </a:graphicData>
        </a:graphic>
      </p:graphicFrame>
      <p:sp>
        <p:nvSpPr>
          <p:cNvPr id="17" name="Content Placeholder 3">
            <a:extLst>
              <a:ext uri="{FF2B5EF4-FFF2-40B4-BE49-F238E27FC236}">
                <a16:creationId xmlns:a16="http://schemas.microsoft.com/office/drawing/2014/main" id="{552BE798-BB65-5BF5-7CA6-58DF79673E92}"/>
              </a:ext>
            </a:extLst>
          </p:cNvPr>
          <p:cNvSpPr txBox="1">
            <a:spLocks/>
          </p:cNvSpPr>
          <p:nvPr/>
        </p:nvSpPr>
        <p:spPr>
          <a:xfrm>
            <a:off x="468777" y="4916656"/>
            <a:ext cx="11110822" cy="11868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SzPct val="100000"/>
            </a:pPr>
            <a:r>
              <a:rPr lang="en-US" sz="1400" dirty="0">
                <a:latin typeface="Helvetica" panose="020B0604020202020204" pitchFamily="34" charset="0"/>
                <a:cs typeface="Helvetica" panose="020B0604020202020204" pitchFamily="34" charset="0"/>
              </a:rPr>
              <a:t>From </a:t>
            </a:r>
            <a:r>
              <a:rPr lang="en-US" sz="1400" b="1" dirty="0">
                <a:latin typeface="Helvetica" panose="020B0604020202020204" pitchFamily="34" charset="0"/>
                <a:cs typeface="Helvetica" panose="020B0604020202020204" pitchFamily="34" charset="0"/>
              </a:rPr>
              <a:t>2019 to 2022</a:t>
            </a:r>
            <a:r>
              <a:rPr lang="en-US" sz="1400" dirty="0">
                <a:latin typeface="Helvetica" panose="020B0604020202020204" pitchFamily="34" charset="0"/>
                <a:cs typeface="Helvetica" panose="020B0604020202020204" pitchFamily="34" charset="0"/>
              </a:rPr>
              <a:t>, the percent of </a:t>
            </a:r>
            <a:r>
              <a:rPr lang="en-US" sz="1400" b="1" dirty="0">
                <a:latin typeface="Helvetica" panose="020B0604020202020204" pitchFamily="34" charset="0"/>
                <a:cs typeface="Helvetica" panose="020B0604020202020204" pitchFamily="34" charset="0"/>
              </a:rPr>
              <a:t>teens</a:t>
            </a:r>
            <a:r>
              <a:rPr lang="en-US" sz="1400" dirty="0">
                <a:latin typeface="Helvetica" panose="020B0604020202020204" pitchFamily="34" charset="0"/>
                <a:cs typeface="Helvetica" panose="020B0604020202020204" pitchFamily="34" charset="0"/>
              </a:rPr>
              <a:t> who have </a:t>
            </a:r>
            <a:r>
              <a:rPr lang="en-US" sz="1400" b="1" dirty="0">
                <a:latin typeface="Helvetica" panose="020B0604020202020204" pitchFamily="34" charset="0"/>
                <a:cs typeface="Helvetica" panose="020B0604020202020204" pitchFamily="34" charset="0"/>
              </a:rPr>
              <a:t>ever had an alcoholic drink </a:t>
            </a:r>
            <a:r>
              <a:rPr lang="en-US" sz="1400" dirty="0">
                <a:latin typeface="Helvetica" panose="020B0604020202020204" pitchFamily="34" charset="0"/>
                <a:cs typeface="Helvetica" panose="020B0604020202020204" pitchFamily="34" charset="0"/>
              </a:rPr>
              <a:t>has </a:t>
            </a:r>
            <a:r>
              <a:rPr lang="en-US" sz="1400" b="1" dirty="0">
                <a:latin typeface="Helvetica" panose="020B0604020202020204" pitchFamily="34" charset="0"/>
                <a:cs typeface="Helvetica" panose="020B0604020202020204" pitchFamily="34" charset="0"/>
              </a:rPr>
              <a:t>decreased</a:t>
            </a:r>
            <a:r>
              <a:rPr lang="en-US" sz="1400" dirty="0">
                <a:latin typeface="Helvetica" panose="020B0604020202020204" pitchFamily="34" charset="0"/>
                <a:cs typeface="Helvetica" panose="020B0604020202020204" pitchFamily="34" charset="0"/>
              </a:rPr>
              <a:t> in both San Diego County and California.</a:t>
            </a:r>
          </a:p>
          <a:p>
            <a:pPr marL="628650" lvl="1" indent="-171450">
              <a:lnSpc>
                <a:spcPct val="100000"/>
              </a:lnSpc>
              <a:buSzPct val="100000"/>
            </a:pPr>
            <a:r>
              <a:rPr lang="en-US" sz="1400" dirty="0">
                <a:latin typeface="Helvetica" panose="020B0604020202020204" pitchFamily="34" charset="0"/>
                <a:cs typeface="Helvetica" panose="020B0604020202020204" pitchFamily="34" charset="0"/>
              </a:rPr>
              <a:t>However, more </a:t>
            </a:r>
            <a:r>
              <a:rPr lang="en-US" sz="1400" b="1" dirty="0">
                <a:latin typeface="Helvetica" panose="020B0604020202020204" pitchFamily="34" charset="0"/>
                <a:cs typeface="Helvetica" panose="020B0604020202020204" pitchFamily="34" charset="0"/>
              </a:rPr>
              <a:t>recent trends </a:t>
            </a:r>
            <a:r>
              <a:rPr lang="en-US" sz="1400" dirty="0">
                <a:latin typeface="Helvetica" panose="020B0604020202020204" pitchFamily="34" charset="0"/>
                <a:cs typeface="Helvetica" panose="020B0604020202020204" pitchFamily="34" charset="0"/>
              </a:rPr>
              <a:t>show an </a:t>
            </a:r>
            <a:r>
              <a:rPr lang="en-US" sz="1400" b="1" dirty="0">
                <a:latin typeface="Helvetica" panose="020B0604020202020204" pitchFamily="34" charset="0"/>
                <a:cs typeface="Helvetica" panose="020B0604020202020204" pitchFamily="34" charset="0"/>
              </a:rPr>
              <a:t>increase </a:t>
            </a:r>
            <a:r>
              <a:rPr lang="en-US" sz="1400" dirty="0">
                <a:latin typeface="Helvetica" panose="020B0604020202020204" pitchFamily="34" charset="0"/>
                <a:cs typeface="Helvetica" panose="020B0604020202020204" pitchFamily="34" charset="0"/>
              </a:rPr>
              <a:t>in rates from </a:t>
            </a:r>
            <a:r>
              <a:rPr lang="en-US" sz="1400" b="1" dirty="0">
                <a:latin typeface="Helvetica" panose="020B0604020202020204" pitchFamily="34" charset="0"/>
                <a:cs typeface="Helvetica" panose="020B0604020202020204" pitchFamily="34" charset="0"/>
              </a:rPr>
              <a:t>2021-2022</a:t>
            </a:r>
            <a:r>
              <a:rPr lang="en-US" sz="1400" dirty="0">
                <a:latin typeface="Helvetica" panose="020B0604020202020204" pitchFamily="34" charset="0"/>
                <a:cs typeface="Helvetica" panose="020B0604020202020204" pitchFamily="34" charset="0"/>
              </a:rPr>
              <a:t> in San Diego County.</a:t>
            </a:r>
          </a:p>
          <a:p>
            <a:pPr marL="171450" indent="-171450">
              <a:lnSpc>
                <a:spcPct val="100000"/>
              </a:lnSpc>
              <a:buSzPct val="100000"/>
            </a:pPr>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2023, </a:t>
            </a:r>
            <a:r>
              <a:rPr lang="en-US" sz="1400" dirty="0">
                <a:latin typeface="Helvetica" panose="020B0604020202020204" pitchFamily="34" charset="0"/>
                <a:cs typeface="Helvetica" panose="020B0604020202020204" pitchFamily="34" charset="0"/>
              </a:rPr>
              <a:t>the percent of </a:t>
            </a:r>
            <a:r>
              <a:rPr lang="en-US" sz="1400" b="1" dirty="0">
                <a:latin typeface="Helvetica" panose="020B0604020202020204" pitchFamily="34" charset="0"/>
                <a:cs typeface="Helvetica" panose="020B0604020202020204" pitchFamily="34" charset="0"/>
              </a:rPr>
              <a:t>adults and teens </a:t>
            </a:r>
            <a:r>
              <a:rPr lang="en-US" sz="1400" dirty="0">
                <a:latin typeface="Helvetica" panose="020B0604020202020204" pitchFamily="34" charset="0"/>
                <a:cs typeface="Helvetica" panose="020B0604020202020204" pitchFamily="34" charset="0"/>
              </a:rPr>
              <a:t>in </a:t>
            </a:r>
            <a:r>
              <a:rPr lang="en-US" sz="1400" b="1" dirty="0">
                <a:latin typeface="Helvetica" panose="020B0604020202020204" pitchFamily="34" charset="0"/>
                <a:cs typeface="Helvetica" panose="020B0604020202020204" pitchFamily="34" charset="0"/>
              </a:rPr>
              <a:t>San Diego County </a:t>
            </a:r>
            <a:r>
              <a:rPr lang="en-US" sz="1400" dirty="0">
                <a:latin typeface="Helvetica" panose="020B0604020202020204" pitchFamily="34" charset="0"/>
                <a:cs typeface="Helvetica" panose="020B0604020202020204" pitchFamily="34" charset="0"/>
              </a:rPr>
              <a:t>who reported </a:t>
            </a:r>
            <a:r>
              <a:rPr lang="en-US" sz="1400" b="1" dirty="0">
                <a:latin typeface="Helvetica" panose="020B0604020202020204" pitchFamily="34" charset="0"/>
                <a:cs typeface="Helvetica" panose="020B0604020202020204" pitchFamily="34" charset="0"/>
              </a:rPr>
              <a:t>binge drinking </a:t>
            </a:r>
            <a:r>
              <a:rPr lang="en-US" sz="1400" dirty="0">
                <a:latin typeface="Helvetica" panose="020B0604020202020204" pitchFamily="34" charset="0"/>
                <a:cs typeface="Helvetica" panose="020B0604020202020204" pitchFamily="34" charset="0"/>
              </a:rPr>
              <a:t>in the past month was</a:t>
            </a:r>
            <a:r>
              <a:rPr lang="en-US" sz="1400" b="1" dirty="0">
                <a:latin typeface="Helvetica" panose="020B0604020202020204" pitchFamily="34" charset="0"/>
                <a:cs typeface="Helvetica" panose="020B0604020202020204" pitchFamily="34" charset="0"/>
              </a:rPr>
              <a:t> higher </a:t>
            </a:r>
            <a:r>
              <a:rPr lang="en-US" sz="1400" dirty="0">
                <a:latin typeface="Helvetica" panose="020B0604020202020204" pitchFamily="34" charset="0"/>
                <a:cs typeface="Helvetica" panose="020B0604020202020204" pitchFamily="34" charset="0"/>
              </a:rPr>
              <a:t>than the state.</a:t>
            </a:r>
          </a:p>
          <a:p>
            <a:pPr>
              <a:lnSpc>
                <a:spcPct val="100000"/>
              </a:lnSpc>
            </a:pPr>
            <a:endParaRPr lang="en-US" sz="1400" dirty="0">
              <a:latin typeface="Helvetica" panose="020B0604020202020204" pitchFamily="34" charset="0"/>
              <a:cs typeface="Helvetica" panose="020B0604020202020204" pitchFamily="34" charset="0"/>
            </a:endParaRPr>
          </a:p>
        </p:txBody>
      </p:sp>
      <p:sp>
        <p:nvSpPr>
          <p:cNvPr id="18" name="Text Placeholder 2">
            <a:extLst>
              <a:ext uri="{FF2B5EF4-FFF2-40B4-BE49-F238E27FC236}">
                <a16:creationId xmlns:a16="http://schemas.microsoft.com/office/drawing/2014/main" id="{A64FDFB8-3400-4153-371F-0D0D30CD9AB3}"/>
              </a:ext>
            </a:extLst>
          </p:cNvPr>
          <p:cNvSpPr txBox="1">
            <a:spLocks/>
          </p:cNvSpPr>
          <p:nvPr/>
        </p:nvSpPr>
        <p:spPr>
          <a:xfrm>
            <a:off x="554872" y="6453309"/>
            <a:ext cx="10048817" cy="29593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800" dirty="0"/>
              <a:t>Source: UCLA Center for Health Policy Research, California Health Interview Survey, 2019-2023 “</a:t>
            </a:r>
            <a:r>
              <a:rPr lang="en-US" sz="800" dirty="0" err="1"/>
              <a:t>AskCHIS</a:t>
            </a:r>
            <a:r>
              <a:rPr lang="en-US" sz="800" dirty="0"/>
              <a:t>,” http://www.chis.ucla.edu (Accessed on January 2025).</a:t>
            </a:r>
          </a:p>
        </p:txBody>
      </p:sp>
      <p:grpSp>
        <p:nvGrpSpPr>
          <p:cNvPr id="8" name="Group 7">
            <a:extLst>
              <a:ext uri="{FF2B5EF4-FFF2-40B4-BE49-F238E27FC236}">
                <a16:creationId xmlns:a16="http://schemas.microsoft.com/office/drawing/2014/main" id="{0700275E-E9A9-4495-A37D-E31C5ABAA624}"/>
              </a:ext>
            </a:extLst>
          </p:cNvPr>
          <p:cNvGrpSpPr/>
          <p:nvPr/>
        </p:nvGrpSpPr>
        <p:grpSpPr>
          <a:xfrm>
            <a:off x="8159730" y="143326"/>
            <a:ext cx="3808059" cy="895820"/>
            <a:chOff x="6795630" y="-15926"/>
            <a:chExt cx="4927766" cy="1329132"/>
          </a:xfrm>
        </p:grpSpPr>
        <p:pic>
          <p:nvPicPr>
            <p:cNvPr id="5" name="Picture 4" descr="A black and white logo&#10;&#10;Description automatically generated">
              <a:extLst>
                <a:ext uri="{FF2B5EF4-FFF2-40B4-BE49-F238E27FC236}">
                  <a16:creationId xmlns:a16="http://schemas.microsoft.com/office/drawing/2014/main" id="{F2FFA5AD-0E9E-C87B-F372-1838D466A6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8860" y="141725"/>
              <a:ext cx="2454536" cy="1013830"/>
            </a:xfrm>
            <a:prstGeom prst="rect">
              <a:avLst/>
            </a:prstGeom>
          </p:spPr>
        </p:pic>
        <p:pic>
          <p:nvPicPr>
            <p:cNvPr id="3" name="Picture 2">
              <a:extLst>
                <a:ext uri="{FF2B5EF4-FFF2-40B4-BE49-F238E27FC236}">
                  <a16:creationId xmlns:a16="http://schemas.microsoft.com/office/drawing/2014/main" id="{33CC28F8-0843-4E48-B053-7C0959B652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95630" y="-15926"/>
              <a:ext cx="2607144" cy="1329132"/>
            </a:xfrm>
            <a:prstGeom prst="rect">
              <a:avLst/>
            </a:prstGeom>
          </p:spPr>
        </p:pic>
      </p:grpSp>
    </p:spTree>
    <p:extLst>
      <p:ext uri="{BB962C8B-B14F-4D97-AF65-F5344CB8AC3E}">
        <p14:creationId xmlns:p14="http://schemas.microsoft.com/office/powerpoint/2010/main" val="7231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C046B-0B66-DB40-498E-01187E37D5A6}"/>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B7CF6FB2-B3B2-DEE8-F062-770613B9BB9D}"/>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E16248BB-2B37-D55C-E351-D555E9879452}"/>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1058FBA9-CC26-3C71-94A8-27D94689F0C2}"/>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A019CC2B-D053-0C35-26C3-B581F1498903}"/>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7" name="Content Placeholder 3">
            <a:extLst>
              <a:ext uri="{FF2B5EF4-FFF2-40B4-BE49-F238E27FC236}">
                <a16:creationId xmlns:a16="http://schemas.microsoft.com/office/drawing/2014/main" id="{48ECD0C1-678C-EF79-D4A3-5789D5EA66AD}"/>
              </a:ext>
            </a:extLst>
          </p:cNvPr>
          <p:cNvSpPr txBox="1">
            <a:spLocks/>
          </p:cNvSpPr>
          <p:nvPr/>
        </p:nvSpPr>
        <p:spPr>
          <a:xfrm>
            <a:off x="554872" y="5391966"/>
            <a:ext cx="10669166" cy="106134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100000"/>
              </a:lnSpc>
              <a:buSzPct val="100000"/>
            </a:pPr>
            <a:r>
              <a:rPr lang="en-US" sz="1200" dirty="0">
                <a:latin typeface="Helvetica" panose="020B0604020202020204" pitchFamily="34" charset="0"/>
                <a:cs typeface="Helvetica" panose="020B0604020202020204" pitchFamily="34" charset="0"/>
              </a:rPr>
              <a:t>From </a:t>
            </a:r>
            <a:r>
              <a:rPr lang="en-US" sz="1200" b="1" dirty="0">
                <a:latin typeface="Helvetica" panose="020B0604020202020204" pitchFamily="34" charset="0"/>
                <a:cs typeface="Helvetica" panose="020B0604020202020204" pitchFamily="34" charset="0"/>
              </a:rPr>
              <a:t>2021 to 2023, </a:t>
            </a:r>
            <a:r>
              <a:rPr lang="en-US" sz="1200" dirty="0">
                <a:latin typeface="Helvetica" panose="020B0604020202020204" pitchFamily="34" charset="0"/>
                <a:cs typeface="Helvetica" panose="020B0604020202020204" pitchFamily="34" charset="0"/>
              </a:rPr>
              <a:t>the percent of students who reported </a:t>
            </a:r>
            <a:r>
              <a:rPr lang="en-US" sz="1200" b="1" dirty="0">
                <a:latin typeface="Helvetica" panose="020B0604020202020204" pitchFamily="34" charset="0"/>
                <a:cs typeface="Helvetica" panose="020B0604020202020204" pitchFamily="34" charset="0"/>
              </a:rPr>
              <a:t>lifetime use of alcohol 4 or more times </a:t>
            </a:r>
            <a:r>
              <a:rPr lang="en-US" sz="1200" dirty="0">
                <a:latin typeface="Helvetica" panose="020B0604020202020204" pitchFamily="34" charset="0"/>
                <a:cs typeface="Helvetica" panose="020B0604020202020204" pitchFamily="34" charset="0"/>
              </a:rPr>
              <a:t>was </a:t>
            </a:r>
            <a:r>
              <a:rPr lang="en-US" sz="1200" b="1" dirty="0">
                <a:latin typeface="Helvetica" panose="020B0604020202020204" pitchFamily="34" charset="0"/>
                <a:cs typeface="Helvetica" panose="020B0604020202020204" pitchFamily="34" charset="0"/>
              </a:rPr>
              <a:t>higher </a:t>
            </a:r>
            <a:r>
              <a:rPr lang="en-US" sz="1200" dirty="0">
                <a:latin typeface="Helvetica" panose="020B0604020202020204" pitchFamily="34" charset="0"/>
                <a:cs typeface="Helvetica" panose="020B0604020202020204" pitchFamily="34" charset="0"/>
              </a:rPr>
              <a:t>among those in </a:t>
            </a:r>
            <a:r>
              <a:rPr lang="en-US" sz="1200" b="1" dirty="0">
                <a:latin typeface="Helvetica" panose="020B0604020202020204" pitchFamily="34" charset="0"/>
                <a:cs typeface="Helvetica" panose="020B0604020202020204" pitchFamily="34" charset="0"/>
              </a:rPr>
              <a:t>11</a:t>
            </a:r>
            <a:r>
              <a:rPr lang="en-US" sz="1200" b="1" baseline="30000" dirty="0">
                <a:latin typeface="Helvetica" panose="020B0604020202020204" pitchFamily="34" charset="0"/>
                <a:cs typeface="Helvetica" panose="020B0604020202020204" pitchFamily="34" charset="0"/>
              </a:rPr>
              <a:t>th</a:t>
            </a:r>
            <a:r>
              <a:rPr lang="en-US" sz="1200" b="1" dirty="0">
                <a:latin typeface="Helvetica" panose="020B0604020202020204" pitchFamily="34" charset="0"/>
                <a:cs typeface="Helvetica" panose="020B0604020202020204" pitchFamily="34" charset="0"/>
              </a:rPr>
              <a:t> grade </a:t>
            </a:r>
            <a:r>
              <a:rPr lang="en-US" sz="1200" dirty="0">
                <a:latin typeface="Helvetica" panose="020B0604020202020204" pitchFamily="34" charset="0"/>
                <a:cs typeface="Helvetica" panose="020B0604020202020204" pitchFamily="34" charset="0"/>
              </a:rPr>
              <a:t>and among those attending</a:t>
            </a:r>
            <a:r>
              <a:rPr lang="en-US" sz="1200" b="1" dirty="0">
                <a:latin typeface="Helvetica" panose="020B0604020202020204" pitchFamily="34" charset="0"/>
                <a:cs typeface="Helvetica" panose="020B0604020202020204" pitchFamily="34" charset="0"/>
              </a:rPr>
              <a:t> non-traditional schools.</a:t>
            </a:r>
          </a:p>
          <a:p>
            <a:pPr marL="171450" indent="-171450">
              <a:lnSpc>
                <a:spcPct val="100000"/>
              </a:lnSpc>
              <a:buSzPct val="100000"/>
            </a:pPr>
            <a:r>
              <a:rPr lang="en-US" sz="1200" dirty="0">
                <a:latin typeface="Helvetica" panose="020B0604020202020204" pitchFamily="34" charset="0"/>
                <a:cs typeface="Helvetica" panose="020B0604020202020204" pitchFamily="34" charset="0"/>
              </a:rPr>
              <a:t>Additionally, the percent of students reporting </a:t>
            </a:r>
            <a:r>
              <a:rPr lang="en-US" sz="1200" b="1" dirty="0">
                <a:latin typeface="Helvetica" panose="020B0604020202020204" pitchFamily="34" charset="0"/>
                <a:cs typeface="Helvetica" panose="020B0604020202020204" pitchFamily="34" charset="0"/>
              </a:rPr>
              <a:t>current binge drinking in the past month </a:t>
            </a:r>
            <a:r>
              <a:rPr lang="en-US" sz="1200" dirty="0">
                <a:latin typeface="Helvetica" panose="020B0604020202020204" pitchFamily="34" charset="0"/>
                <a:cs typeface="Helvetica" panose="020B0604020202020204" pitchFamily="34" charset="0"/>
              </a:rPr>
              <a:t>was</a:t>
            </a:r>
            <a:r>
              <a:rPr lang="en-US" sz="1200" b="1" dirty="0">
                <a:latin typeface="Helvetica" panose="020B0604020202020204" pitchFamily="34" charset="0"/>
                <a:cs typeface="Helvetica" panose="020B0604020202020204" pitchFamily="34" charset="0"/>
              </a:rPr>
              <a:t> higher </a:t>
            </a:r>
            <a:r>
              <a:rPr lang="en-US" sz="1200" dirty="0">
                <a:latin typeface="Helvetica" panose="020B0604020202020204" pitchFamily="34" charset="0"/>
                <a:cs typeface="Helvetica" panose="020B0604020202020204" pitchFamily="34" charset="0"/>
              </a:rPr>
              <a:t>among</a:t>
            </a:r>
            <a:r>
              <a:rPr lang="en-US" sz="1200" b="1" dirty="0">
                <a:latin typeface="Helvetica" panose="020B0604020202020204" pitchFamily="34" charset="0"/>
                <a:cs typeface="Helvetica" panose="020B0604020202020204" pitchFamily="34" charset="0"/>
              </a:rPr>
              <a:t> 11</a:t>
            </a:r>
            <a:r>
              <a:rPr lang="en-US" sz="1200" b="1" baseline="30000" dirty="0">
                <a:latin typeface="Helvetica" panose="020B0604020202020204" pitchFamily="34" charset="0"/>
                <a:cs typeface="Helvetica" panose="020B0604020202020204" pitchFamily="34" charset="0"/>
              </a:rPr>
              <a:t>th</a:t>
            </a:r>
            <a:r>
              <a:rPr lang="en-US" sz="1200" b="1" dirty="0">
                <a:latin typeface="Helvetica" panose="020B0604020202020204" pitchFamily="34" charset="0"/>
                <a:cs typeface="Helvetica" panose="020B0604020202020204" pitchFamily="34" charset="0"/>
              </a:rPr>
              <a:t> graders </a:t>
            </a:r>
            <a:r>
              <a:rPr lang="en-US" sz="1200" dirty="0">
                <a:latin typeface="Helvetica" panose="020B0604020202020204" pitchFamily="34" charset="0"/>
                <a:cs typeface="Helvetica" panose="020B0604020202020204" pitchFamily="34" charset="0"/>
              </a:rPr>
              <a:t>and those from </a:t>
            </a:r>
            <a:r>
              <a:rPr lang="en-US" sz="1200" b="1" dirty="0">
                <a:latin typeface="Helvetica" panose="020B0604020202020204" pitchFamily="34" charset="0"/>
                <a:cs typeface="Helvetica" panose="020B0604020202020204" pitchFamily="34" charset="0"/>
              </a:rPr>
              <a:t>non-traditional schools.</a:t>
            </a:r>
            <a:endParaRPr lang="en-US" sz="1200" dirty="0">
              <a:latin typeface="Helvetica" panose="020B0604020202020204" pitchFamily="34" charset="0"/>
              <a:cs typeface="Helvetica" panose="020B0604020202020204" pitchFamily="34" charset="0"/>
            </a:endParaRPr>
          </a:p>
          <a:p>
            <a:pPr>
              <a:lnSpc>
                <a:spcPct val="100000"/>
              </a:lnSpc>
            </a:pPr>
            <a:endParaRPr lang="en-US" sz="1200" dirty="0">
              <a:latin typeface="Helvetica" panose="020B0604020202020204" pitchFamily="34" charset="0"/>
              <a:cs typeface="Helvetica" panose="020B0604020202020204" pitchFamily="34" charset="0"/>
            </a:endParaRPr>
          </a:p>
        </p:txBody>
      </p:sp>
      <p:sp>
        <p:nvSpPr>
          <p:cNvPr id="18" name="Text Placeholder 2">
            <a:extLst>
              <a:ext uri="{FF2B5EF4-FFF2-40B4-BE49-F238E27FC236}">
                <a16:creationId xmlns:a16="http://schemas.microsoft.com/office/drawing/2014/main" id="{925FEB32-9D92-0A0D-C072-B5F918634217}"/>
              </a:ext>
            </a:extLst>
          </p:cNvPr>
          <p:cNvSpPr txBox="1">
            <a:spLocks/>
          </p:cNvSpPr>
          <p:nvPr/>
        </p:nvSpPr>
        <p:spPr>
          <a:xfrm>
            <a:off x="554873" y="6322639"/>
            <a:ext cx="8265278" cy="29593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800" dirty="0"/>
              <a:t>Non-traditional schools include: Continuation High Schools, County Community Schools, District Community Day Schools, Juvenile Court Schools, Opportunity Schools, and Special Education Schools, as defined by the California Department of Education. </a:t>
            </a:r>
          </a:p>
          <a:p>
            <a:pPr marL="0" indent="0">
              <a:lnSpc>
                <a:spcPct val="100000"/>
              </a:lnSpc>
              <a:spcBef>
                <a:spcPts val="0"/>
              </a:spcBef>
              <a:buNone/>
            </a:pPr>
            <a:r>
              <a:rPr lang="en-US" sz="800" dirty="0"/>
              <a:t>Source: California Healthy Kids Survey, 2021-2023 .Accessed online 02/2025 at https://calschls.org/reports-data/public-dashboards</a:t>
            </a:r>
          </a:p>
        </p:txBody>
      </p:sp>
      <p:graphicFrame>
        <p:nvGraphicFramePr>
          <p:cNvPr id="3" name="Chart 2">
            <a:extLst>
              <a:ext uri="{FF2B5EF4-FFF2-40B4-BE49-F238E27FC236}">
                <a16:creationId xmlns:a16="http://schemas.microsoft.com/office/drawing/2014/main" id="{903CF3A7-5E5A-A979-11F7-2C9D3282E1E1}"/>
              </a:ext>
            </a:extLst>
          </p:cNvPr>
          <p:cNvGraphicFramePr>
            <a:graphicFrameLocks/>
          </p:cNvGraphicFramePr>
          <p:nvPr>
            <p:extLst>
              <p:ext uri="{D42A27DB-BD31-4B8C-83A1-F6EECF244321}">
                <p14:modId xmlns:p14="http://schemas.microsoft.com/office/powerpoint/2010/main" val="4044366013"/>
              </p:ext>
            </p:extLst>
          </p:nvPr>
        </p:nvGraphicFramePr>
        <p:xfrm>
          <a:off x="6096000" y="1466034"/>
          <a:ext cx="5627396" cy="38584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4D00F7B7-410B-486E-CF17-6967A906610D}"/>
              </a:ext>
            </a:extLst>
          </p:cNvPr>
          <p:cNvGraphicFramePr>
            <a:graphicFrameLocks/>
          </p:cNvGraphicFramePr>
          <p:nvPr>
            <p:extLst>
              <p:ext uri="{D42A27DB-BD31-4B8C-83A1-F6EECF244321}">
                <p14:modId xmlns:p14="http://schemas.microsoft.com/office/powerpoint/2010/main" val="124423501"/>
              </p:ext>
            </p:extLst>
          </p:nvPr>
        </p:nvGraphicFramePr>
        <p:xfrm>
          <a:off x="452585" y="1336271"/>
          <a:ext cx="5436870" cy="3988204"/>
        </p:xfrm>
        <a:graphic>
          <a:graphicData uri="http://schemas.openxmlformats.org/drawingml/2006/chart">
            <c:chart xmlns:c="http://schemas.openxmlformats.org/drawingml/2006/chart" xmlns:r="http://schemas.openxmlformats.org/officeDocument/2006/relationships" r:id="rId4"/>
          </a:graphicData>
        </a:graphic>
      </p:graphicFrame>
      <p:sp>
        <p:nvSpPr>
          <p:cNvPr id="14" name="Title 10">
            <a:extLst>
              <a:ext uri="{FF2B5EF4-FFF2-40B4-BE49-F238E27FC236}">
                <a16:creationId xmlns:a16="http://schemas.microsoft.com/office/drawing/2014/main" id="{18D46425-E473-52E7-DBC5-B4BF7657CDED}"/>
              </a:ext>
            </a:extLst>
          </p:cNvPr>
          <p:cNvSpPr txBox="1">
            <a:spLocks/>
          </p:cNvSpPr>
          <p:nvPr/>
        </p:nvSpPr>
        <p:spPr>
          <a:xfrm>
            <a:off x="205714" y="-10234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solidFill>
                  <a:schemeClr val="bg1"/>
                </a:solidFill>
                <a:latin typeface="Verdana" panose="020B0604030504040204" pitchFamily="34" charset="0"/>
                <a:ea typeface="Verdana" panose="020B0604030504040204" pitchFamily="34" charset="0"/>
              </a:rPr>
              <a:t>Community Responses: </a:t>
            </a:r>
            <a:br>
              <a:rPr lang="en-US" sz="2800" b="1">
                <a:solidFill>
                  <a:schemeClr val="bg1"/>
                </a:solidFill>
                <a:latin typeface="Verdana" panose="020B0604030504040204" pitchFamily="34" charset="0"/>
                <a:ea typeface="Verdana" panose="020B0604030504040204" pitchFamily="34" charset="0"/>
              </a:rPr>
            </a:br>
            <a:r>
              <a:rPr lang="en-US" sz="2800">
                <a:solidFill>
                  <a:schemeClr val="bg1"/>
                </a:solidFill>
                <a:latin typeface="Verdana" panose="020B0604030504040204" pitchFamily="34" charset="0"/>
                <a:ea typeface="Verdana" panose="020B0604030504040204" pitchFamily="34" charset="0"/>
              </a:rPr>
              <a:t>CA Healthy Kids Survey (CHKS)</a:t>
            </a:r>
            <a:endParaRPr lang="en-US" sz="2800" dirty="0">
              <a:solidFill>
                <a:schemeClr val="bg1"/>
              </a:solidFill>
              <a:latin typeface="Verdana" panose="020B0604030504040204" pitchFamily="34" charset="0"/>
              <a:ea typeface="Verdana" panose="020B0604030504040204" pitchFamily="34" charset="0"/>
            </a:endParaRPr>
          </a:p>
        </p:txBody>
      </p:sp>
      <p:pic>
        <p:nvPicPr>
          <p:cNvPr id="2" name="Picture 1">
            <a:extLst>
              <a:ext uri="{FF2B5EF4-FFF2-40B4-BE49-F238E27FC236}">
                <a16:creationId xmlns:a16="http://schemas.microsoft.com/office/drawing/2014/main" id="{1606A401-AC7E-4CF2-B69A-3C9CEB3FBDAF}"/>
              </a:ext>
            </a:extLst>
          </p:cNvPr>
          <p:cNvPicPr>
            <a:picLocks noChangeAspect="1"/>
          </p:cNvPicPr>
          <p:nvPr/>
        </p:nvPicPr>
        <p:blipFill>
          <a:blip r:embed="rId5"/>
          <a:stretch>
            <a:fillRect/>
          </a:stretch>
        </p:blipFill>
        <p:spPr>
          <a:xfrm>
            <a:off x="8099202" y="103540"/>
            <a:ext cx="3804234" cy="890093"/>
          </a:xfrm>
          <a:prstGeom prst="rect">
            <a:avLst/>
          </a:prstGeom>
        </p:spPr>
      </p:pic>
    </p:spTree>
    <p:extLst>
      <p:ext uri="{BB962C8B-B14F-4D97-AF65-F5344CB8AC3E}">
        <p14:creationId xmlns:p14="http://schemas.microsoft.com/office/powerpoint/2010/main" val="636607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FE2AD-8EB3-37FF-0CAA-9776649FB20B}"/>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9B7F5DD5-AFEA-236C-E1D9-FD7002C380D6}"/>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14B27B84-4929-CC4E-3C13-D343D77B1C9F}"/>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33715CED-1DDF-9207-6DFD-E82405BA5C33}"/>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2" name="Picture 11" descr="Shape&#10;&#10;Description automatically generated">
            <a:extLst>
              <a:ext uri="{FF2B5EF4-FFF2-40B4-BE49-F238E27FC236}">
                <a16:creationId xmlns:a16="http://schemas.microsoft.com/office/drawing/2014/main" id="{F7CE9526-B3CC-8EBC-A9E3-E51241419E92}"/>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1" name="Title 10">
            <a:extLst>
              <a:ext uri="{FF2B5EF4-FFF2-40B4-BE49-F238E27FC236}">
                <a16:creationId xmlns:a16="http://schemas.microsoft.com/office/drawing/2014/main" id="{951363CD-EDDC-E71C-5FE1-6CBE8C056AB3}"/>
              </a:ext>
            </a:extLst>
          </p:cNvPr>
          <p:cNvSpPr>
            <a:spLocks noGrp="1"/>
          </p:cNvSpPr>
          <p:nvPr>
            <p:ph type="title"/>
          </p:nvPr>
        </p:nvSpPr>
        <p:spPr>
          <a:xfrm>
            <a:off x="205714" y="-102342"/>
            <a:ext cx="10515600" cy="1325563"/>
          </a:xfrm>
        </p:spPr>
        <p:txBody>
          <a:bodyPr>
            <a:normAutofit/>
          </a:bodyPr>
          <a:lstStyle/>
          <a:p>
            <a:r>
              <a:rPr lang="en-US" sz="2800" b="1" dirty="0">
                <a:solidFill>
                  <a:schemeClr val="bg1"/>
                </a:solidFill>
                <a:latin typeface="Verdana" panose="020B0604030504040204" pitchFamily="34" charset="0"/>
                <a:ea typeface="Verdana" panose="020B0604030504040204" pitchFamily="34" charset="0"/>
              </a:rPr>
              <a:t>Community Responses: </a:t>
            </a:r>
            <a:br>
              <a:rPr lang="en-US" sz="2800" b="1" dirty="0">
                <a:solidFill>
                  <a:schemeClr val="bg1"/>
                </a:solidFill>
                <a:latin typeface="Verdana" panose="020B0604030504040204" pitchFamily="34" charset="0"/>
                <a:ea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rPr>
              <a:t>CA Healthy Kids Survey (CHKS)</a:t>
            </a:r>
          </a:p>
        </p:txBody>
      </p:sp>
      <p:sp>
        <p:nvSpPr>
          <p:cNvPr id="17" name="Content Placeholder 3">
            <a:extLst>
              <a:ext uri="{FF2B5EF4-FFF2-40B4-BE49-F238E27FC236}">
                <a16:creationId xmlns:a16="http://schemas.microsoft.com/office/drawing/2014/main" id="{F153D55A-11F5-F6CA-1E63-D0A9839E6E31}"/>
              </a:ext>
            </a:extLst>
          </p:cNvPr>
          <p:cNvSpPr txBox="1">
            <a:spLocks/>
          </p:cNvSpPr>
          <p:nvPr/>
        </p:nvSpPr>
        <p:spPr>
          <a:xfrm>
            <a:off x="403276" y="5329843"/>
            <a:ext cx="11027307" cy="118687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300" dirty="0">
                <a:latin typeface="Helvetica" panose="020B0604020202020204" pitchFamily="34" charset="0"/>
                <a:cs typeface="Helvetica" panose="020B0604020202020204" pitchFamily="34" charset="0"/>
              </a:rPr>
              <a:t>In 2021-2023, the percent of students reporting </a:t>
            </a:r>
            <a:r>
              <a:rPr lang="en-US" sz="1300" b="1" dirty="0">
                <a:latin typeface="Helvetica" panose="020B0604020202020204" pitchFamily="34" charset="0"/>
                <a:cs typeface="Helvetica" panose="020B0604020202020204" pitchFamily="34" charset="0"/>
              </a:rPr>
              <a:t>binge drinking in the past month </a:t>
            </a:r>
            <a:r>
              <a:rPr lang="en-US" sz="1300" dirty="0">
                <a:latin typeface="Helvetica" panose="020B0604020202020204" pitchFamily="34" charset="0"/>
                <a:cs typeface="Helvetica" panose="020B0604020202020204" pitchFamily="34" charset="0"/>
              </a:rPr>
              <a:t>was highest among </a:t>
            </a:r>
            <a:r>
              <a:rPr lang="en-US" sz="1300" b="1" dirty="0">
                <a:latin typeface="Helvetica" panose="020B0604020202020204" pitchFamily="34" charset="0"/>
                <a:cs typeface="Helvetica" panose="020B0604020202020204" pitchFamily="34" charset="0"/>
              </a:rPr>
              <a:t>Native Hawaiian or Pacific Islander, White</a:t>
            </a:r>
            <a:r>
              <a:rPr lang="en-US" sz="1300" dirty="0">
                <a:latin typeface="Helvetica" panose="020B0604020202020204" pitchFamily="34" charset="0"/>
                <a:cs typeface="Helvetica" panose="020B0604020202020204" pitchFamily="34" charset="0"/>
              </a:rPr>
              <a:t>, and </a:t>
            </a:r>
            <a:r>
              <a:rPr lang="en-US" sz="1300" b="1" dirty="0">
                <a:latin typeface="Helvetica" panose="020B0604020202020204" pitchFamily="34" charset="0"/>
                <a:cs typeface="Helvetica" panose="020B0604020202020204" pitchFamily="34" charset="0"/>
              </a:rPr>
              <a:t>American Indian/Alaska Native </a:t>
            </a:r>
            <a:r>
              <a:rPr lang="en-US" sz="1300" dirty="0">
                <a:latin typeface="Helvetica" panose="020B0604020202020204" pitchFamily="34" charset="0"/>
                <a:cs typeface="Helvetica" panose="020B0604020202020204" pitchFamily="34" charset="0"/>
              </a:rPr>
              <a:t>students.</a:t>
            </a:r>
          </a:p>
          <a:p>
            <a:pPr>
              <a:lnSpc>
                <a:spcPct val="100000"/>
              </a:lnSpc>
            </a:pPr>
            <a:r>
              <a:rPr lang="en-US" sz="1300" dirty="0">
                <a:latin typeface="Helvetica" panose="020B0604020202020204" pitchFamily="34" charset="0"/>
                <a:cs typeface="Helvetica" panose="020B0604020202020204" pitchFamily="34" charset="0"/>
              </a:rPr>
              <a:t>Additionally, </a:t>
            </a:r>
            <a:r>
              <a:rPr lang="en-US" sz="1300" b="1" dirty="0">
                <a:latin typeface="Helvetica" panose="020B0604020202020204" pitchFamily="34" charset="0"/>
                <a:cs typeface="Helvetica" panose="020B0604020202020204" pitchFamily="34" charset="0"/>
              </a:rPr>
              <a:t>binge drinking </a:t>
            </a:r>
            <a:r>
              <a:rPr lang="en-US" sz="1300" dirty="0">
                <a:latin typeface="Helvetica" panose="020B0604020202020204" pitchFamily="34" charset="0"/>
                <a:cs typeface="Helvetica" panose="020B0604020202020204" pitchFamily="34" charset="0"/>
              </a:rPr>
              <a:t>was </a:t>
            </a:r>
            <a:r>
              <a:rPr lang="en-US" sz="1300" b="1" dirty="0">
                <a:latin typeface="Helvetica" panose="020B0604020202020204" pitchFamily="34" charset="0"/>
                <a:cs typeface="Helvetica" panose="020B0604020202020204" pitchFamily="34" charset="0"/>
              </a:rPr>
              <a:t>higher</a:t>
            </a:r>
            <a:r>
              <a:rPr lang="en-US" sz="1300" dirty="0">
                <a:latin typeface="Helvetica" panose="020B0604020202020204" pitchFamily="34" charset="0"/>
                <a:cs typeface="Helvetica" panose="020B0604020202020204" pitchFamily="34" charset="0"/>
              </a:rPr>
              <a:t> among </a:t>
            </a:r>
            <a:r>
              <a:rPr lang="en-US" sz="1300" b="1" dirty="0">
                <a:latin typeface="Helvetica" panose="020B0604020202020204" pitchFamily="34" charset="0"/>
                <a:cs typeface="Helvetica" panose="020B0604020202020204" pitchFamily="34" charset="0"/>
              </a:rPr>
              <a:t>nonbinary 11</a:t>
            </a:r>
            <a:r>
              <a:rPr lang="en-US" sz="1300" b="1" baseline="30000" dirty="0">
                <a:latin typeface="Helvetica" panose="020B0604020202020204" pitchFamily="34" charset="0"/>
                <a:cs typeface="Helvetica" panose="020B0604020202020204" pitchFamily="34" charset="0"/>
              </a:rPr>
              <a:t>th</a:t>
            </a:r>
            <a:r>
              <a:rPr lang="en-US" sz="1300" b="1" dirty="0">
                <a:latin typeface="Helvetica" panose="020B0604020202020204" pitchFamily="34" charset="0"/>
                <a:cs typeface="Helvetica" panose="020B0604020202020204" pitchFamily="34" charset="0"/>
              </a:rPr>
              <a:t> graders </a:t>
            </a:r>
            <a:r>
              <a:rPr lang="en-US" sz="1300" dirty="0">
                <a:latin typeface="Helvetica" panose="020B0604020202020204" pitchFamily="34" charset="0"/>
                <a:cs typeface="Helvetica" panose="020B0604020202020204" pitchFamily="34" charset="0"/>
              </a:rPr>
              <a:t>in</a:t>
            </a:r>
            <a:r>
              <a:rPr lang="en-US" sz="1300" b="1" dirty="0">
                <a:latin typeface="Helvetica" panose="020B0604020202020204" pitchFamily="34" charset="0"/>
                <a:cs typeface="Helvetica" panose="020B0604020202020204" pitchFamily="34" charset="0"/>
              </a:rPr>
              <a:t> traditional </a:t>
            </a:r>
            <a:r>
              <a:rPr lang="en-US" sz="1300" dirty="0">
                <a:latin typeface="Helvetica" panose="020B0604020202020204" pitchFamily="34" charset="0"/>
                <a:cs typeface="Helvetica" panose="020B0604020202020204" pitchFamily="34" charset="0"/>
              </a:rPr>
              <a:t>schools and </a:t>
            </a:r>
            <a:r>
              <a:rPr lang="en-US" sz="1300" b="1" dirty="0">
                <a:latin typeface="Helvetica" panose="020B0604020202020204" pitchFamily="34" charset="0"/>
                <a:cs typeface="Helvetica" panose="020B0604020202020204" pitchFamily="34" charset="0"/>
              </a:rPr>
              <a:t>male </a:t>
            </a:r>
            <a:r>
              <a:rPr lang="en-US" sz="1300" dirty="0">
                <a:latin typeface="Helvetica" panose="020B0604020202020204" pitchFamily="34" charset="0"/>
                <a:cs typeface="Helvetica" panose="020B0604020202020204" pitchFamily="34" charset="0"/>
              </a:rPr>
              <a:t>students in </a:t>
            </a:r>
            <a:r>
              <a:rPr lang="en-US" sz="1300" b="1" dirty="0">
                <a:latin typeface="Helvetica" panose="020B0604020202020204" pitchFamily="34" charset="0"/>
                <a:cs typeface="Helvetica" panose="020B0604020202020204" pitchFamily="34" charset="0"/>
              </a:rPr>
              <a:t>non-traditional schools.</a:t>
            </a:r>
          </a:p>
        </p:txBody>
      </p:sp>
      <p:sp>
        <p:nvSpPr>
          <p:cNvPr id="3" name="Text Placeholder 2">
            <a:extLst>
              <a:ext uri="{FF2B5EF4-FFF2-40B4-BE49-F238E27FC236}">
                <a16:creationId xmlns:a16="http://schemas.microsoft.com/office/drawing/2014/main" id="{421F1C2B-A501-8BC3-3774-5466A396813A}"/>
              </a:ext>
            </a:extLst>
          </p:cNvPr>
          <p:cNvSpPr txBox="1">
            <a:spLocks/>
          </p:cNvSpPr>
          <p:nvPr/>
        </p:nvSpPr>
        <p:spPr>
          <a:xfrm>
            <a:off x="91440" y="6295609"/>
            <a:ext cx="8728711" cy="29593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800" dirty="0"/>
              <a:t>* Some demographics are suppressed for statistical instability</a:t>
            </a:r>
          </a:p>
          <a:p>
            <a:pPr marL="0" indent="0">
              <a:lnSpc>
                <a:spcPct val="100000"/>
              </a:lnSpc>
              <a:spcBef>
                <a:spcPts val="0"/>
              </a:spcBef>
              <a:buNone/>
            </a:pPr>
            <a:r>
              <a:rPr lang="en-US" sz="800" dirty="0"/>
              <a:t>Non-traditional schools include: Continuation High Schools, County Community Schools, District Community Day Schools, Juvenile Court Schools, Opportunity Schools, and Special Education Schools, as defined by the California Department of Education. </a:t>
            </a:r>
          </a:p>
          <a:p>
            <a:pPr marL="0" indent="0">
              <a:lnSpc>
                <a:spcPct val="100000"/>
              </a:lnSpc>
              <a:spcBef>
                <a:spcPts val="0"/>
              </a:spcBef>
              <a:buNone/>
            </a:pPr>
            <a:r>
              <a:rPr lang="en-US" sz="800" dirty="0"/>
              <a:t>Source: California Healthy Kids Survey, 2021-2023 .Accessed online 02/2025 at https://calschls.org/reports-data/public-dashboards</a:t>
            </a:r>
          </a:p>
        </p:txBody>
      </p:sp>
      <p:graphicFrame>
        <p:nvGraphicFramePr>
          <p:cNvPr id="13" name="Chart 12">
            <a:extLst>
              <a:ext uri="{FF2B5EF4-FFF2-40B4-BE49-F238E27FC236}">
                <a16:creationId xmlns:a16="http://schemas.microsoft.com/office/drawing/2014/main" id="{E0FDA4DD-6E09-A0FD-6891-D7C837DE9395}"/>
              </a:ext>
            </a:extLst>
          </p:cNvPr>
          <p:cNvGraphicFramePr>
            <a:graphicFrameLocks/>
          </p:cNvGraphicFramePr>
          <p:nvPr>
            <p:extLst>
              <p:ext uri="{D42A27DB-BD31-4B8C-83A1-F6EECF244321}">
                <p14:modId xmlns:p14="http://schemas.microsoft.com/office/powerpoint/2010/main" val="177014746"/>
              </p:ext>
            </p:extLst>
          </p:nvPr>
        </p:nvGraphicFramePr>
        <p:xfrm>
          <a:off x="6063336" y="1413909"/>
          <a:ext cx="5660060" cy="38411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B88C9000-8C31-479A-3CAE-5BB886F4942E}"/>
              </a:ext>
            </a:extLst>
          </p:cNvPr>
          <p:cNvGraphicFramePr>
            <a:graphicFrameLocks/>
          </p:cNvGraphicFramePr>
          <p:nvPr>
            <p:extLst>
              <p:ext uri="{D42A27DB-BD31-4B8C-83A1-F6EECF244321}">
                <p14:modId xmlns:p14="http://schemas.microsoft.com/office/powerpoint/2010/main" val="1080627814"/>
              </p:ext>
            </p:extLst>
          </p:nvPr>
        </p:nvGraphicFramePr>
        <p:xfrm>
          <a:off x="400668" y="1419559"/>
          <a:ext cx="5516261" cy="3835457"/>
        </p:xfrm>
        <a:graphic>
          <a:graphicData uri="http://schemas.openxmlformats.org/drawingml/2006/chart">
            <c:chart xmlns:c="http://schemas.openxmlformats.org/drawingml/2006/chart" xmlns:r="http://schemas.openxmlformats.org/officeDocument/2006/relationships" r:id="rId4"/>
          </a:graphicData>
        </a:graphic>
      </p:graphicFrame>
      <p:pic>
        <p:nvPicPr>
          <p:cNvPr id="8" name="Picture 7">
            <a:extLst>
              <a:ext uri="{FF2B5EF4-FFF2-40B4-BE49-F238E27FC236}">
                <a16:creationId xmlns:a16="http://schemas.microsoft.com/office/drawing/2014/main" id="{813DB005-497D-45EC-808B-4EA59FD93851}"/>
              </a:ext>
            </a:extLst>
          </p:cNvPr>
          <p:cNvPicPr>
            <a:picLocks noChangeAspect="1"/>
          </p:cNvPicPr>
          <p:nvPr/>
        </p:nvPicPr>
        <p:blipFill>
          <a:blip r:embed="rId5"/>
          <a:stretch>
            <a:fillRect/>
          </a:stretch>
        </p:blipFill>
        <p:spPr>
          <a:xfrm>
            <a:off x="7919162" y="129086"/>
            <a:ext cx="3804234" cy="890093"/>
          </a:xfrm>
          <a:prstGeom prst="rect">
            <a:avLst/>
          </a:prstGeom>
        </p:spPr>
      </p:pic>
    </p:spTree>
    <p:extLst>
      <p:ext uri="{BB962C8B-B14F-4D97-AF65-F5344CB8AC3E}">
        <p14:creationId xmlns:p14="http://schemas.microsoft.com/office/powerpoint/2010/main" val="464797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5E869-A38A-6782-03DE-34AF6FA29A5E}"/>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3656AB5C-514B-A151-1599-1A84784BEB3A}"/>
              </a:ext>
            </a:extLst>
          </p:cNvPr>
          <p:cNvGrpSpPr/>
          <p:nvPr/>
        </p:nvGrpSpPr>
        <p:grpSpPr>
          <a:xfrm>
            <a:off x="0" y="0"/>
            <a:ext cx="12192000" cy="1390407"/>
            <a:chOff x="0" y="0"/>
            <a:chExt cx="12192000" cy="1390407"/>
          </a:xfrm>
        </p:grpSpPr>
        <p:sp>
          <p:nvSpPr>
            <p:cNvPr id="4" name="Wave 3">
              <a:extLst>
                <a:ext uri="{FF2B5EF4-FFF2-40B4-BE49-F238E27FC236}">
                  <a16:creationId xmlns:a16="http://schemas.microsoft.com/office/drawing/2014/main" id="{3A3C0521-1F95-8610-6ECB-948F3F0B1050}"/>
                </a:ext>
              </a:extLst>
            </p:cNvPr>
            <p:cNvSpPr/>
            <p:nvPr/>
          </p:nvSpPr>
          <p:spPr>
            <a:xfrm>
              <a:off x="0" y="321446"/>
              <a:ext cx="12192000" cy="1068961"/>
            </a:xfrm>
            <a:prstGeom prst="wave">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304F8595-BF64-D5BB-FFB6-94B530AD2B56}"/>
                </a:ext>
              </a:extLst>
            </p:cNvPr>
            <p:cNvSpPr/>
            <p:nvPr/>
          </p:nvSpPr>
          <p:spPr>
            <a:xfrm>
              <a:off x="0" y="0"/>
              <a:ext cx="12192000" cy="741213"/>
            </a:xfrm>
            <a:prstGeom prst="rect">
              <a:avLst/>
            </a:prstGeom>
            <a:solidFill>
              <a:srgbClr val="1562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052362E7-717A-D649-A181-8E418DF478AF}"/>
              </a:ext>
            </a:extLst>
          </p:cNvPr>
          <p:cNvSpPr>
            <a:spLocks noGrp="1"/>
          </p:cNvSpPr>
          <p:nvPr>
            <p:ph type="title"/>
          </p:nvPr>
        </p:nvSpPr>
        <p:spPr>
          <a:xfrm>
            <a:off x="261257" y="-56291"/>
            <a:ext cx="11073882" cy="1325563"/>
          </a:xfrm>
        </p:spPr>
        <p:txBody>
          <a:bodyPr>
            <a:normAutofit/>
          </a:bodyPr>
          <a:lstStyle/>
          <a:p>
            <a:r>
              <a:rPr lang="en-US" sz="2800" dirty="0">
                <a:solidFill>
                  <a:schemeClr val="bg1"/>
                </a:solidFill>
                <a:latin typeface="Verdana Pro Black" panose="020B0A04030504040204" pitchFamily="34" charset="0"/>
              </a:rPr>
              <a:t>Table of Contents</a:t>
            </a:r>
            <a:endParaRPr lang="en-US" sz="2800" dirty="0">
              <a:solidFill>
                <a:schemeClr val="bg1"/>
              </a:solidFill>
            </a:endParaRPr>
          </a:p>
        </p:txBody>
      </p:sp>
      <p:pic>
        <p:nvPicPr>
          <p:cNvPr id="12" name="Picture 11" descr="Shape&#10;&#10;Description automatically generated">
            <a:extLst>
              <a:ext uri="{FF2B5EF4-FFF2-40B4-BE49-F238E27FC236}">
                <a16:creationId xmlns:a16="http://schemas.microsoft.com/office/drawing/2014/main" id="{240F7F04-78A4-A3E0-F5DB-58A60ABD9F1D}"/>
              </a:ext>
            </a:extLst>
          </p:cNvPr>
          <p:cNvPicPr>
            <a:picLocks noChangeAspect="1"/>
          </p:cNvPicPr>
          <p:nvPr/>
        </p:nvPicPr>
        <p:blipFill rotWithShape="1">
          <a:blip r:embed="rId2">
            <a:extLst>
              <a:ext uri="{28A0092B-C50C-407E-A947-70E740481C1C}">
                <a14:useLocalDpi xmlns:a14="http://schemas.microsoft.com/office/drawing/2010/main" val="0"/>
              </a:ext>
            </a:extLst>
          </a:blip>
          <a:srcRect t="82673"/>
          <a:stretch/>
        </p:blipFill>
        <p:spPr bwMode="auto">
          <a:xfrm>
            <a:off x="4006404" y="4988560"/>
            <a:ext cx="8185596" cy="1869440"/>
          </a:xfrm>
          <a:prstGeom prst="rect">
            <a:avLst/>
          </a:prstGeom>
          <a:ln>
            <a:noFill/>
          </a:ln>
          <a:extLst>
            <a:ext uri="{53640926-AAD7-44D8-BBD7-CCE9431645EC}">
              <a14:shadowObscured xmlns:a14="http://schemas.microsoft.com/office/drawing/2010/main"/>
            </a:ext>
          </a:extLst>
        </p:spPr>
      </p:pic>
      <p:sp>
        <p:nvSpPr>
          <p:cNvPr id="10" name="Content Placeholder 14">
            <a:extLst>
              <a:ext uri="{FF2B5EF4-FFF2-40B4-BE49-F238E27FC236}">
                <a16:creationId xmlns:a16="http://schemas.microsoft.com/office/drawing/2014/main" id="{EA2A17CE-B6EF-71D6-CC27-42526A6B952B}"/>
              </a:ext>
            </a:extLst>
          </p:cNvPr>
          <p:cNvSpPr txBox="1">
            <a:spLocks/>
          </p:cNvSpPr>
          <p:nvPr/>
        </p:nvSpPr>
        <p:spPr>
          <a:xfrm>
            <a:off x="1695872" y="1668038"/>
            <a:ext cx="10653542" cy="4508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latin typeface="Helvetica" panose="020B0604020202020204" pitchFamily="34" charset="0"/>
                <a:cs typeface="Helvetica" panose="020B0604020202020204" pitchFamily="34" charset="0"/>
              </a:rPr>
              <a:t>Overview &amp; Prevalence of Alcohol-Related Disorders in the U.S., CA, and San Diego County</a:t>
            </a:r>
          </a:p>
          <a:p>
            <a:pPr marL="514350" indent="-514350">
              <a:buFont typeface="+mj-lt"/>
              <a:buAutoNum type="arabicPeriod"/>
            </a:pPr>
            <a:r>
              <a:rPr lang="en-US" dirty="0">
                <a:latin typeface="Helvetica" panose="020B0604020202020204" pitchFamily="34" charset="0"/>
                <a:cs typeface="Helvetica" panose="020B0604020202020204" pitchFamily="34" charset="0"/>
              </a:rPr>
              <a:t>Community Responses: Survey Data</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Alcohol-Related Motor Vehicle Collisions </a:t>
            </a:r>
          </a:p>
          <a:p>
            <a:pPr marL="514350" indent="-514350">
              <a:buFont typeface="+mj-lt"/>
              <a:buAutoNum type="arabicPeriod"/>
            </a:pPr>
            <a:r>
              <a:rPr lang="en-US" dirty="0">
                <a:latin typeface="Helvetica" panose="020B0604020202020204" pitchFamily="34" charset="0"/>
                <a:cs typeface="Helvetica" panose="020B0604020202020204" pitchFamily="34" charset="0"/>
              </a:rPr>
              <a:t>Alcohol Consumption</a:t>
            </a:r>
          </a:p>
          <a:p>
            <a:pPr marL="514350" indent="-514350">
              <a:buFont typeface="+mj-lt"/>
              <a:buAutoNum type="arabicPeriod"/>
            </a:pPr>
            <a:r>
              <a:rPr lang="en-US" dirty="0">
                <a:latin typeface="Helvetica" panose="020B0604020202020204" pitchFamily="34" charset="0"/>
                <a:cs typeface="Helvetica" panose="020B0604020202020204" pitchFamily="34" charset="0"/>
              </a:rPr>
              <a:t>Emergency Department Visits &amp; Hospitalizations</a:t>
            </a:r>
          </a:p>
          <a:p>
            <a:pPr marL="514350" indent="-514350">
              <a:buFont typeface="+mj-lt"/>
              <a:buAutoNum type="arabicPeriod"/>
            </a:pPr>
            <a:r>
              <a:rPr lang="en-US" dirty="0">
                <a:latin typeface="Helvetica" panose="020B0604020202020204" pitchFamily="34" charset="0"/>
                <a:cs typeface="Helvetica" panose="020B0604020202020204" pitchFamily="34" charset="0"/>
              </a:rPr>
              <a:t>Mortality Data</a:t>
            </a:r>
          </a:p>
          <a:p>
            <a:pPr marL="514350" indent="-514350">
              <a:buFont typeface="+mj-lt"/>
              <a:buAutoNum type="arabicPeriod"/>
            </a:pPr>
            <a:r>
              <a:rPr lang="en-US" dirty="0">
                <a:latin typeface="Helvetica" panose="020B0604020202020204" pitchFamily="34" charset="0"/>
                <a:cs typeface="Helvetica" panose="020B0604020202020204" pitchFamily="34" charset="0"/>
              </a:rPr>
              <a:t>Summary</a:t>
            </a:r>
          </a:p>
        </p:txBody>
      </p:sp>
      <p:sp>
        <p:nvSpPr>
          <p:cNvPr id="11" name="Rectangle 10">
            <a:extLst>
              <a:ext uri="{FF2B5EF4-FFF2-40B4-BE49-F238E27FC236}">
                <a16:creationId xmlns:a16="http://schemas.microsoft.com/office/drawing/2014/main" id="{DFF9837C-1B9B-41C0-4A18-D5C017B496B7}"/>
              </a:ext>
            </a:extLst>
          </p:cNvPr>
          <p:cNvSpPr/>
          <p:nvPr/>
        </p:nvSpPr>
        <p:spPr>
          <a:xfrm>
            <a:off x="1291557" y="3071124"/>
            <a:ext cx="7977303" cy="514350"/>
          </a:xfrm>
          <a:prstGeom prst="rect">
            <a:avLst/>
          </a:prstGeom>
          <a:no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39620763-E607-4CBC-8534-EED1F3CB0754}"/>
              </a:ext>
            </a:extLst>
          </p:cNvPr>
          <p:cNvPicPr>
            <a:picLocks noChangeAspect="1"/>
          </p:cNvPicPr>
          <p:nvPr/>
        </p:nvPicPr>
        <p:blipFill>
          <a:blip r:embed="rId3"/>
          <a:stretch>
            <a:fillRect/>
          </a:stretch>
        </p:blipFill>
        <p:spPr>
          <a:xfrm>
            <a:off x="7959336" y="128751"/>
            <a:ext cx="3804234" cy="890093"/>
          </a:xfrm>
          <a:prstGeom prst="rect">
            <a:avLst/>
          </a:prstGeom>
        </p:spPr>
      </p:pic>
    </p:spTree>
    <p:extLst>
      <p:ext uri="{BB962C8B-B14F-4D97-AF65-F5344CB8AC3E}">
        <p14:creationId xmlns:p14="http://schemas.microsoft.com/office/powerpoint/2010/main" val="2847698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E9AB511-5008-4F5E-BADC-6E4150DD9175}" vid="{CFA24656-AD70-40DD-A515-66D9C94C12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FA7E9D89C5584F868D4693AFC93BA5" ma:contentTypeVersion="14" ma:contentTypeDescription="Create a new document." ma:contentTypeScope="" ma:versionID="9f517882d7f87536559ad87acac00bc4">
  <xsd:schema xmlns:xsd="http://www.w3.org/2001/XMLSchema" xmlns:xs="http://www.w3.org/2001/XMLSchema" xmlns:p="http://schemas.microsoft.com/office/2006/metadata/properties" xmlns:ns2="a24575c6-9c99-4368-adce-9d7e2c8ea788" xmlns:ns3="d3fbdd45-96c9-4ead-9afe-c965a536019e" targetNamespace="http://schemas.microsoft.com/office/2006/metadata/properties" ma:root="true" ma:fieldsID="95b9ff3ae97d85297ce82ae4d3dcb89a" ns2:_="" ns3:_="">
    <xsd:import namespace="a24575c6-9c99-4368-adce-9d7e2c8ea788"/>
    <xsd:import namespace="d3fbdd45-96c9-4ead-9afe-c965a536019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4575c6-9c99-4368-adce-9d7e2c8ea7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b8cc222-65fd-42cc-aeaa-058f903907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3fbdd45-96c9-4ead-9afe-c965a53601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6b9949e-2d53-43a1-84c2-166ff1c60fe9}" ma:internalName="TaxCatchAll" ma:showField="CatchAllData" ma:web="d3fbdd45-96c9-4ead-9afe-c965a536019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3fbdd45-96c9-4ead-9afe-c965a536019e" xsi:nil="true"/>
    <lcf76f155ced4ddcb4097134ff3c332f xmlns="a24575c6-9c99-4368-adce-9d7e2c8ea78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8181DAB-6D7C-449C-97F6-82C3E0F291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4575c6-9c99-4368-adce-9d7e2c8ea788"/>
    <ds:schemaRef ds:uri="d3fbdd45-96c9-4ead-9afe-c965a53601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2911B3-056D-420B-B157-B4C5784A50FC}">
  <ds:schemaRefs>
    <ds:schemaRef ds:uri="http://schemas.microsoft.com/sharepoint/v3/contenttype/forms"/>
  </ds:schemaRefs>
</ds:datastoreItem>
</file>

<file path=customXml/itemProps3.xml><?xml version="1.0" encoding="utf-8"?>
<ds:datastoreItem xmlns:ds="http://schemas.openxmlformats.org/officeDocument/2006/customXml" ds:itemID="{E1C9560A-33A7-41C7-9807-C6C1F59D5A18}">
  <ds:schemaRefs>
    <ds:schemaRef ds:uri="http://schemas.microsoft.com/office/2006/documentManagement/types"/>
    <ds:schemaRef ds:uri="7e2d066e-11c4-4725-819a-9f63d9f51df4"/>
    <ds:schemaRef ds:uri="2092217b-a6a0-40b6-84e0-74987f25a292"/>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www.w3.org/XML/1998/namespace"/>
    <ds:schemaRef ds:uri="http://purl.org/dc/dcmitype/"/>
    <ds:schemaRef ds:uri="http://purl.org/dc/elements/1.1/"/>
    <ds:schemaRef ds:uri="d3fbdd45-96c9-4ead-9afe-c965a536019e"/>
    <ds:schemaRef ds:uri="a24575c6-9c99-4368-adce-9d7e2c8ea788"/>
  </ds:schemaRefs>
</ds:datastoreItem>
</file>

<file path=docProps/app.xml><?xml version="1.0" encoding="utf-8"?>
<Properties xmlns="http://schemas.openxmlformats.org/officeDocument/2006/extended-properties" xmlns:vt="http://schemas.openxmlformats.org/officeDocument/2006/docPropsVTypes">
  <Template>Template D</Template>
  <TotalTime>14404</TotalTime>
  <Words>8612</Words>
  <Application>Microsoft Office PowerPoint</Application>
  <PresentationFormat>Widescreen</PresentationFormat>
  <Paragraphs>1206</Paragraphs>
  <Slides>40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Aptos</vt:lpstr>
      <vt:lpstr>Aptos Narrow</vt:lpstr>
      <vt:lpstr>Arial</vt:lpstr>
      <vt:lpstr>Calibri</vt:lpstr>
      <vt:lpstr>Calibri Light</vt:lpstr>
      <vt:lpstr>Helvetica</vt:lpstr>
      <vt:lpstr>Verdana</vt:lpstr>
      <vt:lpstr>Verdana Pro Black</vt:lpstr>
      <vt:lpstr>Office Theme</vt:lpstr>
      <vt:lpstr>Crisis Stabilization Unit (32 pt)</vt:lpstr>
      <vt:lpstr>Table of Contents</vt:lpstr>
      <vt:lpstr>PowerPoint Presentation</vt:lpstr>
      <vt:lpstr>PowerPoint Presentation</vt:lpstr>
      <vt:lpstr>Table of Contents</vt:lpstr>
      <vt:lpstr>Community Responses:  CA Health Interview Survey (CHIS) </vt:lpstr>
      <vt:lpstr>PowerPoint Presentation</vt:lpstr>
      <vt:lpstr>Community Responses:  CA Healthy Kids Survey (CHKS)</vt:lpstr>
      <vt:lpstr>Table of Contents</vt:lpstr>
      <vt:lpstr>Crisis Stabilization Unit (32 pt) (Placeholder)</vt:lpstr>
      <vt:lpstr>Crisis Stabilization Unit (32 pt) (Placeholder)</vt:lpstr>
      <vt:lpstr>Crisis Stabilization Unit (32 pt) (Placeholder)</vt:lpstr>
      <vt:lpstr>Crisis Stabilization Unit (32 pt) (Placeholder)</vt:lpstr>
      <vt:lpstr>Table of Contents</vt:lpstr>
      <vt:lpstr>Crisis Stabilization Unit (32 pt) (Placeholder)</vt:lpstr>
      <vt:lpstr>Table of Contents</vt:lpstr>
      <vt:lpstr>ED Discharge &amp; Hospitalization: Alcohol Poisoning</vt:lpstr>
      <vt:lpstr>ED Discharge &amp; Hospitalization: Alcohol-Related Disorders</vt:lpstr>
      <vt:lpstr>PowerPoint Presentation</vt:lpstr>
      <vt:lpstr>PowerPoint Presentation</vt:lpstr>
      <vt:lpstr>PowerPoint Presentation</vt:lpstr>
      <vt:lpstr>PowerPoint Presentation</vt:lpstr>
      <vt:lpstr>PowerPoint Presentation</vt:lpstr>
      <vt:lpstr>Table of Contents</vt:lpstr>
      <vt:lpstr>Crisis Stabilization Unit (32 pt) (Placeholder)</vt:lpstr>
      <vt:lpstr>Crisis Stabilization Unit (32 pt) (Placeholder)</vt:lpstr>
      <vt:lpstr>Crisis Stabilization Unit (32 pt) (Placeholder)</vt:lpstr>
      <vt:lpstr>Crisis Stabilization Unit (32 pt) (Placeholder)</vt:lpstr>
      <vt:lpstr>Crisis Stabilization Unit (32 pt) (Placeholder)</vt:lpstr>
      <vt:lpstr>Crisis Stabilization Unit (32 pt) (Placeholder)</vt:lpstr>
      <vt:lpstr>Crisis Stabilization Unit (32 pt) (Placeholder)</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Stabilization Unit (32 pt)</dc:title>
  <dc:creator>Manisouk, Carol</dc:creator>
  <cp:lastModifiedBy>Angelica Raya</cp:lastModifiedBy>
  <cp:revision>48</cp:revision>
  <dcterms:created xsi:type="dcterms:W3CDTF">2025-02-11T20:14:50Z</dcterms:created>
  <dcterms:modified xsi:type="dcterms:W3CDTF">2025-04-21T21:30:18Z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0x010100ABFA7E9D89C5584F868D4693AFC93BA5</vt:lpwstr>
  </property>
  <property fmtid="{D5CDD505-2E9C-101B-9397-08002B2CF9AE}" pid="3" name="MediaServiceImageTags">
    <vt:lpwstr/>
  </property>
</Properties>
</file>